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71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B72C76-6816-43CE-AEED-39ED728F8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247C6B-CC06-49C9-A91B-1CB4D79CA1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496B0C-B3C7-4F1D-99D4-B36B18D8D1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7AD1-A784-4F9C-9BE2-F503A7842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81F9CF-892B-4781-9A46-C2EC315D0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A77B81-4963-4F6D-B6B4-61E6FC48D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D9D741-A3B6-434E-8CD2-4E023690AC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0CB97-44CD-4C13-8E7C-6E13EB6D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098841-23FB-4660-9575-B2AB96E1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0A3317-B1EB-4B80-A6EE-C030C92C3D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8CCACC-67BD-4A0F-8B7B-C87E2F96A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746390-3596-4DE6-8092-35F181A5CE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A400B17-E2AC-4471-B54A-EBDF69D7C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Chapter 4 Part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pPr eaLnBrk="1" hangingPunct="1"/>
            <a:r>
              <a:rPr lang="en-US" sz="4400" smtClean="0"/>
              <a:t>Subatomic Particles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800" smtClean="0"/>
              <a:t>Last revised </a:t>
            </a:r>
            <a:fld id="{0C1257B4-F8A3-4BF3-8A8C-45555D7EDC1C}" type="datetime4">
              <a:rPr lang="en-US" sz="2800" smtClean="0"/>
              <a:pPr eaLnBrk="1" hangingPunct="1"/>
              <a:t>October 22, 2014</a:t>
            </a:fld>
            <a:endParaRPr lang="en-US" sz="2800" smtClean="0"/>
          </a:p>
        </p:txBody>
      </p:sp>
      <p:sp>
        <p:nvSpPr>
          <p:cNvPr id="2052" name="AutoShape 6" descr="2Q=="/>
          <p:cNvSpPr>
            <a:spLocks noChangeAspect="1" noChangeArrowheads="1"/>
          </p:cNvSpPr>
          <p:nvPr/>
        </p:nvSpPr>
        <p:spPr bwMode="auto">
          <a:xfrm>
            <a:off x="4076700" y="2786063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7"/>
    </mc:Choice>
    <mc:Fallback xmlns="">
      <p:transition spd="slow" advTm="6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Nuclear Equations- New element created due to nuclear reactions</a:t>
                </a:r>
              </a:p>
              <a:p>
                <a:pPr eaLnBrk="1" hangingPunct="1"/>
                <a:r>
                  <a:rPr lang="en-US" dirty="0" smtClean="0"/>
                  <a:t>Both mass # and atomic # must be conserved</a:t>
                </a:r>
              </a:p>
              <a:p>
                <a:pPr eaLnBrk="1" hangingPunct="1"/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226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88</m:t>
                            </m:r>
                          </m:e>
                        </m:eqArr>
                      </m:sup>
                      <m:e>
                        <m:r>
                          <a:rPr lang="en-US" b="0" i="1" baseline="30000" smtClean="0">
                            <a:latin typeface="Cambria Math"/>
                          </a:rPr>
                          <m:t>𝑅𝑎</m:t>
                        </m:r>
                      </m:e>
                    </m:sPre>
                  </m:oMath>
                </a14:m>
                <a:r>
                  <a:rPr lang="en-US" baseline="30000" dirty="0" smtClean="0">
                    <a:cs typeface="Arial" charset="0"/>
                  </a:rPr>
                  <a:t>→</a:t>
                </a:r>
                <a:r>
                  <a:rPr lang="en-US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222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86</m:t>
                            </m:r>
                          </m:e>
                        </m:eqArr>
                      </m:sup>
                      <m:e>
                        <m:r>
                          <a:rPr lang="en-US" b="0" i="1" baseline="30000" smtClean="0">
                            <a:latin typeface="Cambria Math"/>
                          </a:rPr>
                          <m:t>𝑅𝑛</m:t>
                        </m:r>
                      </m:e>
                    </m:sPre>
                  </m:oMath>
                </a14:m>
                <a:r>
                  <a:rPr lang="en-US" baseline="30000" dirty="0" smtClean="0">
                    <a:cs typeface="Arial" charset="0"/>
                  </a:rPr>
                  <a:t> +</a:t>
                </a:r>
                <a:r>
                  <a:rPr lang="en-US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sup>
                      <m:e>
                        <m:r>
                          <a:rPr lang="en-US" b="0" i="1" baseline="30000" smtClean="0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alpha particle)</a:t>
                </a:r>
              </a:p>
              <a:p>
                <a:pPr eaLnBrk="1" hangingPunct="1"/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</m:eqArr>
                      </m:sup>
                      <m:e>
                        <m:r>
                          <a:rPr lang="en-US" b="0" i="1" baseline="30000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baseline="30000" dirty="0" smtClean="0">
                    <a:cs typeface="Arial" charset="0"/>
                  </a:rPr>
                  <a:t>→</a:t>
                </a:r>
                <a:r>
                  <a:rPr lang="en-US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e>
                        </m:eqArr>
                      </m:sup>
                      <m:e>
                        <m:r>
                          <a:rPr lang="en-US" b="0" i="1" baseline="30000" smtClean="0">
                            <a:latin typeface="Cambria Math"/>
                          </a:rPr>
                          <m:t>𝑁</m:t>
                        </m:r>
                      </m:e>
                    </m:sPre>
                  </m:oMath>
                </a14:m>
                <a:r>
                  <a:rPr lang="en-US" baseline="30000" dirty="0" smtClean="0">
                    <a:cs typeface="Arial" charset="0"/>
                  </a:rPr>
                  <a:t>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sup>
                      <m:e>
                        <m:r>
                          <m:rPr>
                            <m:nor/>
                          </m:rPr>
                          <a:rPr lang="el-GR" baseline="30000" dirty="0" smtClean="0">
                            <a:cs typeface="Arial" charset="0"/>
                          </a:rPr>
                          <m:t>β</m:t>
                        </m:r>
                      </m:e>
                    </m:sPre>
                  </m:oMath>
                </a14:m>
                <a:r>
                  <a:rPr lang="en-US" dirty="0" smtClean="0">
                    <a:cs typeface="Arial" charset="0"/>
                  </a:rPr>
                  <a:t>   (</a:t>
                </a:r>
                <a:r>
                  <a:rPr lang="el-GR" dirty="0" smtClean="0">
                    <a:cs typeface="Arial" charset="0"/>
                  </a:rPr>
                  <a:t>β</a:t>
                </a:r>
                <a:r>
                  <a:rPr lang="en-US" dirty="0" smtClean="0">
                    <a:cs typeface="Arial" charset="0"/>
                  </a:rPr>
                  <a:t> beta particle)</a:t>
                </a:r>
              </a:p>
              <a:p>
                <a:pPr eaLnBrk="1" hangingPunct="1"/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38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92</m:t>
                            </m:r>
                          </m:e>
                        </m:eqArr>
                      </m:sup>
                      <m:e>
                        <m:r>
                          <a:rPr lang="en-US" b="0" i="1" baseline="30000" smtClean="0">
                            <a:latin typeface="Cambria Math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US" baseline="30000" dirty="0">
                    <a:cs typeface="Arial" charset="0"/>
                  </a:rPr>
                  <a:t>→</a:t>
                </a:r>
                <a:r>
                  <a:rPr lang="en-US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234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90</m:t>
                            </m:r>
                          </m:e>
                        </m:eqArr>
                      </m:sup>
                      <m:e>
                        <m:r>
                          <a:rPr lang="en-US" b="0" i="1" baseline="30000" smtClean="0">
                            <a:latin typeface="Cambria Math"/>
                          </a:rPr>
                          <m:t>𝑇h</m:t>
                        </m:r>
                      </m:e>
                    </m:sPre>
                  </m:oMath>
                </a14:m>
                <a:r>
                  <a:rPr lang="en-US" baseline="30000" dirty="0">
                    <a:cs typeface="Arial" charset="0"/>
                  </a:rPr>
                  <a:t> +</a:t>
                </a:r>
                <a:r>
                  <a:rPr lang="en-US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sup>
                      <m:e>
                        <m:r>
                          <a:rPr lang="en-US" i="1" baseline="30000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dirty="0" smtClean="0"/>
                  <a:t> 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sup>
                      <m:e>
                        <m:r>
                          <a:rPr lang="en-US" i="1" baseline="30000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sPre>
                  </m:oMath>
                </a14:m>
                <a:r>
                  <a:rPr lang="en-US" dirty="0" smtClean="0"/>
                  <a:t>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gamma particle no mass)</a:t>
                </a:r>
                <a:endParaRPr lang="en-US" sz="2400" dirty="0"/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Tx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02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4"/>
                <a:stretch>
                  <a:fillRect l="-1630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9"/>
    </mc:Choice>
    <mc:Fallback xmlns="">
      <p:transition spd="slow" advTm="47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18 lithium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11" y="1056620"/>
            <a:ext cx="5592051" cy="4187825"/>
          </a:xfrm>
          <a:noFill/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57200" y="533400"/>
            <a:ext cx="832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Determining the number of Protons and Electrons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2"/>
    </mc:Choice>
    <mc:Fallback xmlns="">
      <p:transition spd="slow" advTm="27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200400"/>
            <a:ext cx="8305800" cy="2286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Atomic #</a:t>
            </a:r>
            <a:r>
              <a:rPr lang="en-US" dirty="0" smtClean="0">
                <a:cs typeface="Arial" charset="0"/>
              </a:rPr>
              <a:t>→ # Protons→# e</a:t>
            </a:r>
            <a:r>
              <a:rPr lang="en-US" baseline="30000" dirty="0" smtClean="0">
                <a:cs typeface="Arial" charset="0"/>
              </a:rPr>
              <a:t>-</a:t>
            </a:r>
            <a:r>
              <a:rPr lang="en-US" dirty="0" smtClean="0">
                <a:cs typeface="Arial" charset="0"/>
              </a:rPr>
              <a:t> when neutral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Isotopes→ Atoms of same element with different # of neutrons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Mass #→ Atomic mass rounded off to a whole number</a:t>
            </a:r>
          </a:p>
        </p:txBody>
      </p:sp>
      <p:pic>
        <p:nvPicPr>
          <p:cNvPr id="4099" name="Picture 4" descr="im13 Ne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91200" cy="2959100"/>
          </a:xfr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92"/>
    </mc:Choice>
    <mc:Fallback xmlns="">
      <p:transition spd="slow" advTm="103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29 electron cloud model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50" y="1371600"/>
            <a:ext cx="5828649" cy="3419475"/>
          </a:xfrm>
          <a:noFill/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889125" y="374650"/>
            <a:ext cx="5041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/>
              <a:t>Electron Cloud Model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9"/>
    </mc:Choice>
    <mc:Fallback xmlns="">
      <p:transition spd="slow" advTm="17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Calculating Average Atomic Mass</a:t>
            </a:r>
          </a:p>
          <a:p>
            <a:pPr eaLnBrk="1" hangingPunct="1"/>
            <a:r>
              <a:rPr lang="en-US" dirty="0" smtClean="0"/>
              <a:t>Mass# - Atomic # = # Neutrons</a:t>
            </a:r>
          </a:p>
          <a:p>
            <a:pPr eaLnBrk="1" hangingPunct="1"/>
            <a:r>
              <a:rPr lang="en-US" dirty="0" smtClean="0"/>
              <a:t>Atomic Mass = Average of all isotopes of an element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(Do examples 4-3 pg. 103)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46577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94"/>
    </mc:Choice>
    <mc:Fallback xmlns="">
      <p:transition spd="slow" advTm="57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Determine the number of Protons, Neutrons and Electrons in: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    Na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    Fe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mtClean="0"/>
              <a:t>     Br</a:t>
            </a:r>
            <a:endParaRPr 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9"/>
    </mc:Choice>
    <mc:Fallback xmlns="">
      <p:transition spd="slow" advTm="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57200"/>
            <a:ext cx="4114800" cy="2667000"/>
          </a:xfrm>
        </p:spPr>
        <p:txBody>
          <a:bodyPr/>
          <a:lstStyle/>
          <a:p>
            <a:r>
              <a:rPr lang="en-US" dirty="0" smtClean="0"/>
              <a:t>2n</a:t>
            </a:r>
            <a:r>
              <a:rPr lang="en-US" baseline="30000" dirty="0" smtClean="0"/>
              <a:t>2</a:t>
            </a:r>
            <a:r>
              <a:rPr lang="en-US" dirty="0" smtClean="0"/>
              <a:t> and energy levels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36736"/>
              </p:ext>
            </p:extLst>
          </p:nvPr>
        </p:nvGraphicFramePr>
        <p:xfrm>
          <a:off x="304800" y="457200"/>
          <a:ext cx="4114800" cy="586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743200"/>
              </a:tblGrid>
              <a:tr h="1121874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Principal Quantum Number and Energy Levels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5527"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n = Energy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Maximum Number of e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that fit into an energy level</a:t>
                      </a:r>
                      <a:endParaRPr lang="en-US" sz="1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49"/>
    </mc:Choice>
    <mc:Fallback xmlns="">
      <p:transition spd="slow" advTm="39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33800"/>
            <a:ext cx="8183880" cy="1051560"/>
          </a:xfrm>
        </p:spPr>
        <p:txBody>
          <a:bodyPr/>
          <a:lstStyle/>
          <a:p>
            <a:pPr eaLnBrk="1" hangingPunct="1"/>
            <a:r>
              <a:rPr lang="en-US" dirty="0" smtClean="0"/>
              <a:t>Nuclear Reactions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Nuclear Rxn. </a:t>
            </a:r>
            <a:r>
              <a:rPr lang="en-US" smtClean="0">
                <a:cs typeface="Arial" charset="0"/>
              </a:rPr>
              <a:t>→Involve changes in atom’s nucleus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Radiation- Rays and particles emitted from radioactive material (unstable nuclei)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50"/>
    </mc:Choice>
    <mc:Fallback xmlns="">
      <p:transition spd="slow" advTm="65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24400"/>
            <a:ext cx="8183880" cy="1051560"/>
          </a:xfrm>
        </p:spPr>
        <p:txBody>
          <a:bodyPr/>
          <a:lstStyle/>
          <a:p>
            <a:pPr eaLnBrk="1" hangingPunct="1"/>
            <a:r>
              <a:rPr lang="en-US" dirty="0" smtClean="0"/>
              <a:t>Types of Radiation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Alpha </a:t>
            </a:r>
            <a:r>
              <a:rPr lang="en-US" dirty="0" smtClean="0">
                <a:cs typeface="Arial" charset="0"/>
              </a:rPr>
              <a:t>( 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/>
              <a:t> )- radiation deflected toward negative charge made of alpha particles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Beta ( </a:t>
            </a:r>
            <a:r>
              <a:rPr lang="el-GR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 )- Deflected toward positive charged plate made up of beta particles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Gamma (</a:t>
            </a:r>
            <a:r>
              <a:rPr lang="el-GR" dirty="0" smtClean="0">
                <a:cs typeface="Arial" charset="0"/>
              </a:rPr>
              <a:t>γ</a:t>
            </a:r>
            <a:r>
              <a:rPr lang="en-US" dirty="0" smtClean="0">
                <a:cs typeface="Arial" charset="0"/>
              </a:rPr>
              <a:t> ) High-energy radiation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 electric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not deflected </a:t>
            </a:r>
            <a:endParaRPr lang="el-GR" dirty="0" smtClean="0">
              <a:cs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7"/>
    </mc:Choice>
    <mc:Fallback xmlns="">
      <p:transition spd="slow" advTm="42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571</TotalTime>
  <Words>315</Words>
  <Application>Microsoft Office PowerPoint</Application>
  <PresentationFormat>On-screen Show (4:3)</PresentationFormat>
  <Paragraphs>59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Chapter 4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2n2 and energy levels </vt:lpstr>
      <vt:lpstr>Nuclear Reactions</vt:lpstr>
      <vt:lpstr>Types of Radiation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number #7</dc:title>
  <dc:creator>wcs</dc:creator>
  <cp:lastModifiedBy>Windows User</cp:lastModifiedBy>
  <cp:revision>39</cp:revision>
  <dcterms:created xsi:type="dcterms:W3CDTF">2006-10-18T14:26:58Z</dcterms:created>
  <dcterms:modified xsi:type="dcterms:W3CDTF">2014-10-22T13:43:10Z</dcterms:modified>
</cp:coreProperties>
</file>