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mpg" ContentType="vide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79" r:id="rId3"/>
    <p:sldId id="280" r:id="rId4"/>
    <p:sldId id="281" r:id="rId5"/>
    <p:sldId id="282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72" r:id="rId17"/>
    <p:sldId id="284" r:id="rId18"/>
    <p:sldId id="271" r:id="rId19"/>
    <p:sldId id="283" r:id="rId20"/>
    <p:sldId id="273" r:id="rId21"/>
    <p:sldId id="270" r:id="rId22"/>
    <p:sldId id="276" r:id="rId23"/>
    <p:sldId id="277" r:id="rId24"/>
    <p:sldId id="26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25 h 504"/>
                        <a:gd name="T2" fmla="*/ 32 w 2736"/>
                        <a:gd name="T3" fmla="*/ 8 h 504"/>
                        <a:gd name="T4" fmla="*/ 66 w 2736"/>
                        <a:gd name="T5" fmla="*/ 1 h 504"/>
                        <a:gd name="T6" fmla="*/ 102 w 2736"/>
                        <a:gd name="T7" fmla="*/ 1 h 504"/>
                        <a:gd name="T8" fmla="*/ 101 w 2736"/>
                        <a:gd name="T9" fmla="*/ 6 h 504"/>
                        <a:gd name="T10" fmla="*/ 66 w 2736"/>
                        <a:gd name="T11" fmla="*/ 6 h 504"/>
                        <a:gd name="T12" fmla="*/ 25 w 2736"/>
                        <a:gd name="T13" fmla="*/ 14 h 504"/>
                        <a:gd name="T14" fmla="*/ 0 w 2736"/>
                        <a:gd name="T15" fmla="*/ 2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4 w 1769"/>
                        <a:gd name="T3" fmla="*/ 3 h 791"/>
                        <a:gd name="T4" fmla="*/ 10 w 1769"/>
                        <a:gd name="T5" fmla="*/ 10 h 791"/>
                        <a:gd name="T6" fmla="*/ 14 w 1769"/>
                        <a:gd name="T7" fmla="*/ 22 h 791"/>
                        <a:gd name="T8" fmla="*/ 15 w 1769"/>
                        <a:gd name="T9" fmla="*/ 31 h 791"/>
                        <a:gd name="T10" fmla="*/ 14 w 1769"/>
                        <a:gd name="T11" fmla="*/ 40 h 791"/>
                        <a:gd name="T12" fmla="*/ 13 w 1769"/>
                        <a:gd name="T13" fmla="*/ 32 h 791"/>
                        <a:gd name="T14" fmla="*/ 12 w 1769"/>
                        <a:gd name="T15" fmla="*/ 23 h 791"/>
                        <a:gd name="T16" fmla="*/ 9 w 1769"/>
                        <a:gd name="T17" fmla="*/ 15 h 791"/>
                        <a:gd name="T18" fmla="*/ 5 w 1769"/>
                        <a:gd name="T19" fmla="*/ 8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3 w 2736"/>
                        <a:gd name="T3" fmla="*/ 3 h 504"/>
                        <a:gd name="T4" fmla="*/ 47 w 2736"/>
                        <a:gd name="T5" fmla="*/ 1 h 504"/>
                        <a:gd name="T6" fmla="*/ 72 w 2736"/>
                        <a:gd name="T7" fmla="*/ 1 h 504"/>
                        <a:gd name="T8" fmla="*/ 72 w 2736"/>
                        <a:gd name="T9" fmla="*/ 2 h 504"/>
                        <a:gd name="T10" fmla="*/ 46 w 2736"/>
                        <a:gd name="T11" fmla="*/ 2 h 504"/>
                        <a:gd name="T12" fmla="*/ 17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7 h 791"/>
                        <a:gd name="T8" fmla="*/ 10 w 1769"/>
                        <a:gd name="T9" fmla="*/ 10 h 791"/>
                        <a:gd name="T10" fmla="*/ 10 w 1769"/>
                        <a:gd name="T11" fmla="*/ 14 h 791"/>
                        <a:gd name="T12" fmla="*/ 9 w 1769"/>
                        <a:gd name="T13" fmla="*/ 11 h 791"/>
                        <a:gd name="T14" fmla="*/ 8 w 1769"/>
                        <a:gd name="T15" fmla="*/ 8 h 791"/>
                        <a:gd name="T16" fmla="*/ 7 w 1769"/>
                        <a:gd name="T17" fmla="*/ 5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9 h 504"/>
                        <a:gd name="T2" fmla="*/ 17 w 2736"/>
                        <a:gd name="T3" fmla="*/ 7 h 504"/>
                        <a:gd name="T4" fmla="*/ 36 w 2736"/>
                        <a:gd name="T5" fmla="*/ 1 h 504"/>
                        <a:gd name="T6" fmla="*/ 55 w 2736"/>
                        <a:gd name="T7" fmla="*/ 1 h 504"/>
                        <a:gd name="T8" fmla="*/ 54 w 2736"/>
                        <a:gd name="T9" fmla="*/ 4 h 504"/>
                        <a:gd name="T10" fmla="*/ 36 w 2736"/>
                        <a:gd name="T11" fmla="*/ 4 h 504"/>
                        <a:gd name="T12" fmla="*/ 13 w 2736"/>
                        <a:gd name="T13" fmla="*/ 11 h 504"/>
                        <a:gd name="T14" fmla="*/ 0 w 2736"/>
                        <a:gd name="T15" fmla="*/ 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2 h 791"/>
                        <a:gd name="T4" fmla="*/ 5 w 1769"/>
                        <a:gd name="T5" fmla="*/ 7 h 791"/>
                        <a:gd name="T6" fmla="*/ 7 w 1769"/>
                        <a:gd name="T7" fmla="*/ 17 h 791"/>
                        <a:gd name="T8" fmla="*/ 8 w 1769"/>
                        <a:gd name="T9" fmla="*/ 23 h 791"/>
                        <a:gd name="T10" fmla="*/ 8 w 1769"/>
                        <a:gd name="T11" fmla="*/ 30 h 791"/>
                        <a:gd name="T12" fmla="*/ 7 w 1769"/>
                        <a:gd name="T13" fmla="*/ 25 h 791"/>
                        <a:gd name="T14" fmla="*/ 6 w 1769"/>
                        <a:gd name="T15" fmla="*/ 17 h 791"/>
                        <a:gd name="T16" fmla="*/ 5 w 1769"/>
                        <a:gd name="T17" fmla="*/ 11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9 w 2736"/>
                        <a:gd name="T3" fmla="*/ 4 h 504"/>
                        <a:gd name="T4" fmla="*/ 19 w 2736"/>
                        <a:gd name="T5" fmla="*/ 1 h 504"/>
                        <a:gd name="T6" fmla="*/ 28 w 2736"/>
                        <a:gd name="T7" fmla="*/ 1 h 504"/>
                        <a:gd name="T8" fmla="*/ 28 w 2736"/>
                        <a:gd name="T9" fmla="*/ 2 h 504"/>
                        <a:gd name="T10" fmla="*/ 18 w 2736"/>
                        <a:gd name="T11" fmla="*/ 2 h 504"/>
                        <a:gd name="T12" fmla="*/ 7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4 w 1769"/>
                        <a:gd name="T7" fmla="*/ 9 h 791"/>
                        <a:gd name="T8" fmla="*/ 4 w 1769"/>
                        <a:gd name="T9" fmla="*/ 12 h 791"/>
                        <a:gd name="T10" fmla="*/ 4 w 1769"/>
                        <a:gd name="T11" fmla="*/ 17 h 791"/>
                        <a:gd name="T12" fmla="*/ 4 w 1769"/>
                        <a:gd name="T13" fmla="*/ 14 h 791"/>
                        <a:gd name="T14" fmla="*/ 3 w 1769"/>
                        <a:gd name="T15" fmla="*/ 9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4 w 2736"/>
                        <a:gd name="T3" fmla="*/ 0 h 504"/>
                        <a:gd name="T4" fmla="*/ 8 w 2736"/>
                        <a:gd name="T5" fmla="*/ 0 h 504"/>
                        <a:gd name="T6" fmla="*/ 13 w 2736"/>
                        <a:gd name="T7" fmla="*/ 0 h 504"/>
                        <a:gd name="T8" fmla="*/ 13 w 2736"/>
                        <a:gd name="T9" fmla="*/ 0 h 504"/>
                        <a:gd name="T10" fmla="*/ 8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1 h 791"/>
                        <a:gd name="T10" fmla="*/ 2 w 1769"/>
                        <a:gd name="T11" fmla="*/ 1 h 791"/>
                        <a:gd name="T12" fmla="*/ 2 w 1769"/>
                        <a:gd name="T13" fmla="*/ 1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25 h 504"/>
                        <a:gd name="T2" fmla="*/ 32 w 2736"/>
                        <a:gd name="T3" fmla="*/ 8 h 504"/>
                        <a:gd name="T4" fmla="*/ 66 w 2736"/>
                        <a:gd name="T5" fmla="*/ 1 h 504"/>
                        <a:gd name="T6" fmla="*/ 102 w 2736"/>
                        <a:gd name="T7" fmla="*/ 1 h 504"/>
                        <a:gd name="T8" fmla="*/ 101 w 2736"/>
                        <a:gd name="T9" fmla="*/ 6 h 504"/>
                        <a:gd name="T10" fmla="*/ 66 w 2736"/>
                        <a:gd name="T11" fmla="*/ 6 h 504"/>
                        <a:gd name="T12" fmla="*/ 25 w 2736"/>
                        <a:gd name="T13" fmla="*/ 14 h 504"/>
                        <a:gd name="T14" fmla="*/ 0 w 2736"/>
                        <a:gd name="T15" fmla="*/ 2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4 w 1769"/>
                        <a:gd name="T3" fmla="*/ 3 h 791"/>
                        <a:gd name="T4" fmla="*/ 10 w 1769"/>
                        <a:gd name="T5" fmla="*/ 10 h 791"/>
                        <a:gd name="T6" fmla="*/ 14 w 1769"/>
                        <a:gd name="T7" fmla="*/ 22 h 791"/>
                        <a:gd name="T8" fmla="*/ 15 w 1769"/>
                        <a:gd name="T9" fmla="*/ 31 h 791"/>
                        <a:gd name="T10" fmla="*/ 14 w 1769"/>
                        <a:gd name="T11" fmla="*/ 40 h 791"/>
                        <a:gd name="T12" fmla="*/ 13 w 1769"/>
                        <a:gd name="T13" fmla="*/ 32 h 791"/>
                        <a:gd name="T14" fmla="*/ 12 w 1769"/>
                        <a:gd name="T15" fmla="*/ 23 h 791"/>
                        <a:gd name="T16" fmla="*/ 9 w 1769"/>
                        <a:gd name="T17" fmla="*/ 15 h 791"/>
                        <a:gd name="T18" fmla="*/ 5 w 1769"/>
                        <a:gd name="T19" fmla="*/ 8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3 w 2736"/>
                        <a:gd name="T3" fmla="*/ 3 h 504"/>
                        <a:gd name="T4" fmla="*/ 47 w 2736"/>
                        <a:gd name="T5" fmla="*/ 1 h 504"/>
                        <a:gd name="T6" fmla="*/ 72 w 2736"/>
                        <a:gd name="T7" fmla="*/ 1 h 504"/>
                        <a:gd name="T8" fmla="*/ 72 w 2736"/>
                        <a:gd name="T9" fmla="*/ 2 h 504"/>
                        <a:gd name="T10" fmla="*/ 46 w 2736"/>
                        <a:gd name="T11" fmla="*/ 2 h 504"/>
                        <a:gd name="T12" fmla="*/ 17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7 h 791"/>
                        <a:gd name="T8" fmla="*/ 10 w 1769"/>
                        <a:gd name="T9" fmla="*/ 10 h 791"/>
                        <a:gd name="T10" fmla="*/ 10 w 1769"/>
                        <a:gd name="T11" fmla="*/ 14 h 791"/>
                        <a:gd name="T12" fmla="*/ 9 w 1769"/>
                        <a:gd name="T13" fmla="*/ 11 h 791"/>
                        <a:gd name="T14" fmla="*/ 8 w 1769"/>
                        <a:gd name="T15" fmla="*/ 8 h 791"/>
                        <a:gd name="T16" fmla="*/ 7 w 1769"/>
                        <a:gd name="T17" fmla="*/ 5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9 h 504"/>
                        <a:gd name="T2" fmla="*/ 17 w 2736"/>
                        <a:gd name="T3" fmla="*/ 7 h 504"/>
                        <a:gd name="T4" fmla="*/ 36 w 2736"/>
                        <a:gd name="T5" fmla="*/ 1 h 504"/>
                        <a:gd name="T6" fmla="*/ 55 w 2736"/>
                        <a:gd name="T7" fmla="*/ 1 h 504"/>
                        <a:gd name="T8" fmla="*/ 54 w 2736"/>
                        <a:gd name="T9" fmla="*/ 4 h 504"/>
                        <a:gd name="T10" fmla="*/ 36 w 2736"/>
                        <a:gd name="T11" fmla="*/ 4 h 504"/>
                        <a:gd name="T12" fmla="*/ 13 w 2736"/>
                        <a:gd name="T13" fmla="*/ 11 h 504"/>
                        <a:gd name="T14" fmla="*/ 0 w 2736"/>
                        <a:gd name="T15" fmla="*/ 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2 h 791"/>
                        <a:gd name="T4" fmla="*/ 5 w 1769"/>
                        <a:gd name="T5" fmla="*/ 7 h 791"/>
                        <a:gd name="T6" fmla="*/ 7 w 1769"/>
                        <a:gd name="T7" fmla="*/ 17 h 791"/>
                        <a:gd name="T8" fmla="*/ 8 w 1769"/>
                        <a:gd name="T9" fmla="*/ 23 h 791"/>
                        <a:gd name="T10" fmla="*/ 8 w 1769"/>
                        <a:gd name="T11" fmla="*/ 30 h 791"/>
                        <a:gd name="T12" fmla="*/ 7 w 1769"/>
                        <a:gd name="T13" fmla="*/ 25 h 791"/>
                        <a:gd name="T14" fmla="*/ 6 w 1769"/>
                        <a:gd name="T15" fmla="*/ 17 h 791"/>
                        <a:gd name="T16" fmla="*/ 5 w 1769"/>
                        <a:gd name="T17" fmla="*/ 11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9 w 2736"/>
                        <a:gd name="T3" fmla="*/ 4 h 504"/>
                        <a:gd name="T4" fmla="*/ 19 w 2736"/>
                        <a:gd name="T5" fmla="*/ 1 h 504"/>
                        <a:gd name="T6" fmla="*/ 28 w 2736"/>
                        <a:gd name="T7" fmla="*/ 1 h 504"/>
                        <a:gd name="T8" fmla="*/ 28 w 2736"/>
                        <a:gd name="T9" fmla="*/ 2 h 504"/>
                        <a:gd name="T10" fmla="*/ 18 w 2736"/>
                        <a:gd name="T11" fmla="*/ 2 h 504"/>
                        <a:gd name="T12" fmla="*/ 7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4 w 1769"/>
                        <a:gd name="T7" fmla="*/ 9 h 791"/>
                        <a:gd name="T8" fmla="*/ 4 w 1769"/>
                        <a:gd name="T9" fmla="*/ 12 h 791"/>
                        <a:gd name="T10" fmla="*/ 4 w 1769"/>
                        <a:gd name="T11" fmla="*/ 17 h 791"/>
                        <a:gd name="T12" fmla="*/ 4 w 1769"/>
                        <a:gd name="T13" fmla="*/ 14 h 791"/>
                        <a:gd name="T14" fmla="*/ 3 w 1769"/>
                        <a:gd name="T15" fmla="*/ 9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4 w 2736"/>
                        <a:gd name="T3" fmla="*/ 0 h 504"/>
                        <a:gd name="T4" fmla="*/ 8 w 2736"/>
                        <a:gd name="T5" fmla="*/ 0 h 504"/>
                        <a:gd name="T6" fmla="*/ 13 w 2736"/>
                        <a:gd name="T7" fmla="*/ 0 h 504"/>
                        <a:gd name="T8" fmla="*/ 13 w 2736"/>
                        <a:gd name="T9" fmla="*/ 0 h 504"/>
                        <a:gd name="T10" fmla="*/ 8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1 h 791"/>
                        <a:gd name="T10" fmla="*/ 2 w 1769"/>
                        <a:gd name="T11" fmla="*/ 1 h 791"/>
                        <a:gd name="T12" fmla="*/ 2 w 1769"/>
                        <a:gd name="T13" fmla="*/ 1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2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1 w 1769"/>
                        <a:gd name="T7" fmla="*/ 0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2 w 2736"/>
                        <a:gd name="T7" fmla="*/ 0 h 504"/>
                        <a:gd name="T8" fmla="*/ 2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1 w 2736"/>
                        <a:gd name="T3" fmla="*/ 1 h 504"/>
                        <a:gd name="T4" fmla="*/ 2 w 2736"/>
                        <a:gd name="T5" fmla="*/ 1 h 504"/>
                        <a:gd name="T6" fmla="*/ 3 w 2736"/>
                        <a:gd name="T7" fmla="*/ 1 h 504"/>
                        <a:gd name="T8" fmla="*/ 3 w 2736"/>
                        <a:gd name="T9" fmla="*/ 1 h 504"/>
                        <a:gd name="T10" fmla="*/ 2 w 2736"/>
                        <a:gd name="T11" fmla="*/ 1 h 504"/>
                        <a:gd name="T12" fmla="*/ 1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2 h 791"/>
                        <a:gd name="T6" fmla="*/ 0 w 1769"/>
                        <a:gd name="T7" fmla="*/ 3 h 791"/>
                        <a:gd name="T8" fmla="*/ 0 w 1769"/>
                        <a:gd name="T9" fmla="*/ 4 h 791"/>
                        <a:gd name="T10" fmla="*/ 0 w 1769"/>
                        <a:gd name="T11" fmla="*/ 5 h 791"/>
                        <a:gd name="T12" fmla="*/ 0 w 1769"/>
                        <a:gd name="T13" fmla="*/ 4 h 791"/>
                        <a:gd name="T14" fmla="*/ 0 w 1769"/>
                        <a:gd name="T15" fmla="*/ 3 h 791"/>
                        <a:gd name="T16" fmla="*/ 0 w 1769"/>
                        <a:gd name="T17" fmla="*/ 2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85" name="Freeform 222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 223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12 w 2736"/>
                        <a:gd name="T3" fmla="*/ 4 h 504"/>
                        <a:gd name="T4" fmla="*/ 24 w 2736"/>
                        <a:gd name="T5" fmla="*/ 1 h 504"/>
                        <a:gd name="T6" fmla="*/ 36 w 2736"/>
                        <a:gd name="T7" fmla="*/ 1 h 504"/>
                        <a:gd name="T8" fmla="*/ 36 w 2736"/>
                        <a:gd name="T9" fmla="*/ 2 h 504"/>
                        <a:gd name="T10" fmla="*/ 23 w 2736"/>
                        <a:gd name="T11" fmla="*/ 2 h 504"/>
                        <a:gd name="T12" fmla="*/ 9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5 w 1769"/>
                        <a:gd name="T7" fmla="*/ 9 h 791"/>
                        <a:gd name="T8" fmla="*/ 5 w 1769"/>
                        <a:gd name="T9" fmla="*/ 14 h 791"/>
                        <a:gd name="T10" fmla="*/ 5 w 1769"/>
                        <a:gd name="T11" fmla="*/ 17 h 791"/>
                        <a:gd name="T12" fmla="*/ 5 w 1769"/>
                        <a:gd name="T13" fmla="*/ 14 h 791"/>
                        <a:gd name="T14" fmla="*/ 4 w 1769"/>
                        <a:gd name="T15" fmla="*/ 10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1 w 2736"/>
                        <a:gd name="T3" fmla="*/ 3 h 504"/>
                        <a:gd name="T4" fmla="*/ 41 w 2736"/>
                        <a:gd name="T5" fmla="*/ 1 h 504"/>
                        <a:gd name="T6" fmla="*/ 64 w 2736"/>
                        <a:gd name="T7" fmla="*/ 1 h 504"/>
                        <a:gd name="T8" fmla="*/ 64 w 2736"/>
                        <a:gd name="T9" fmla="*/ 2 h 504"/>
                        <a:gd name="T10" fmla="*/ 41 w 2736"/>
                        <a:gd name="T11" fmla="*/ 2 h 504"/>
                        <a:gd name="T12" fmla="*/ 15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9 w 1769"/>
                        <a:gd name="T7" fmla="*/ 7 h 791"/>
                        <a:gd name="T8" fmla="*/ 9 w 1769"/>
                        <a:gd name="T9" fmla="*/ 10 h 791"/>
                        <a:gd name="T10" fmla="*/ 9 w 1769"/>
                        <a:gd name="T11" fmla="*/ 13 h 791"/>
                        <a:gd name="T12" fmla="*/ 8 w 1769"/>
                        <a:gd name="T13" fmla="*/ 10 h 791"/>
                        <a:gd name="T14" fmla="*/ 7 w 1769"/>
                        <a:gd name="T15" fmla="*/ 8 h 791"/>
                        <a:gd name="T16" fmla="*/ 6 w 1769"/>
                        <a:gd name="T17" fmla="*/ 5 h 791"/>
                        <a:gd name="T18" fmla="*/ 3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15 w 2736"/>
                        <a:gd name="T3" fmla="*/ 2 h 504"/>
                        <a:gd name="T4" fmla="*/ 31 w 2736"/>
                        <a:gd name="T5" fmla="*/ 1 h 504"/>
                        <a:gd name="T6" fmla="*/ 48 w 2736"/>
                        <a:gd name="T7" fmla="*/ 1 h 504"/>
                        <a:gd name="T8" fmla="*/ 48 w 2736"/>
                        <a:gd name="T9" fmla="*/ 1 h 504"/>
                        <a:gd name="T10" fmla="*/ 31 w 2736"/>
                        <a:gd name="T11" fmla="*/ 1 h 504"/>
                        <a:gd name="T12" fmla="*/ 11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7 h 791"/>
                        <a:gd name="T8" fmla="*/ 7 w 1769"/>
                        <a:gd name="T9" fmla="*/ 9 h 791"/>
                        <a:gd name="T10" fmla="*/ 7 w 1769"/>
                        <a:gd name="T11" fmla="*/ 12 h 791"/>
                        <a:gd name="T12" fmla="*/ 7 w 1769"/>
                        <a:gd name="T13" fmla="*/ 9 h 791"/>
                        <a:gd name="T14" fmla="*/ 6 w 1769"/>
                        <a:gd name="T15" fmla="*/ 7 h 791"/>
                        <a:gd name="T16" fmla="*/ 5 w 1769"/>
                        <a:gd name="T17" fmla="*/ 5 h 791"/>
                        <a:gd name="T18" fmla="*/ 3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2 w 2736"/>
                        <a:gd name="T3" fmla="*/ 0 h 504"/>
                        <a:gd name="T4" fmla="*/ 25 w 2736"/>
                        <a:gd name="T5" fmla="*/ 0 h 504"/>
                        <a:gd name="T6" fmla="*/ 37 w 2736"/>
                        <a:gd name="T7" fmla="*/ 0 h 504"/>
                        <a:gd name="T8" fmla="*/ 37 w 2736"/>
                        <a:gd name="T9" fmla="*/ 0 h 504"/>
                        <a:gd name="T10" fmla="*/ 25 w 2736"/>
                        <a:gd name="T11" fmla="*/ 0 h 504"/>
                        <a:gd name="T12" fmla="*/ 9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4 w 1769"/>
                        <a:gd name="T5" fmla="*/ 0 h 791"/>
                        <a:gd name="T6" fmla="*/ 5 w 1769"/>
                        <a:gd name="T7" fmla="*/ 1 h 791"/>
                        <a:gd name="T8" fmla="*/ 5 w 1769"/>
                        <a:gd name="T9" fmla="*/ 2 h 791"/>
                        <a:gd name="T10" fmla="*/ 5 w 1769"/>
                        <a:gd name="T11" fmla="*/ 2 h 791"/>
                        <a:gd name="T12" fmla="*/ 5 w 1769"/>
                        <a:gd name="T13" fmla="*/ 2 h 791"/>
                        <a:gd name="T14" fmla="*/ 4 w 1769"/>
                        <a:gd name="T15" fmla="*/ 1 h 791"/>
                        <a:gd name="T16" fmla="*/ 3 w 1769"/>
                        <a:gd name="T17" fmla="*/ 1 h 791"/>
                        <a:gd name="T18" fmla="*/ 2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6 w 2736"/>
                        <a:gd name="T3" fmla="*/ 0 h 504"/>
                        <a:gd name="T4" fmla="*/ 12 w 2736"/>
                        <a:gd name="T5" fmla="*/ 0 h 504"/>
                        <a:gd name="T6" fmla="*/ 19 w 2736"/>
                        <a:gd name="T7" fmla="*/ 0 h 504"/>
                        <a:gd name="T8" fmla="*/ 19 w 2736"/>
                        <a:gd name="T9" fmla="*/ 0 h 504"/>
                        <a:gd name="T10" fmla="*/ 12 w 2736"/>
                        <a:gd name="T11" fmla="*/ 0 h 504"/>
                        <a:gd name="T12" fmla="*/ 5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1 h 791"/>
                        <a:gd name="T8" fmla="*/ 3 w 1769"/>
                        <a:gd name="T9" fmla="*/ 2 h 791"/>
                        <a:gd name="T10" fmla="*/ 3 w 1769"/>
                        <a:gd name="T11" fmla="*/ 2 h 791"/>
                        <a:gd name="T12" fmla="*/ 3 w 1769"/>
                        <a:gd name="T13" fmla="*/ 2 h 791"/>
                        <a:gd name="T14" fmla="*/ 2 w 1769"/>
                        <a:gd name="T15" fmla="*/ 1 h 791"/>
                        <a:gd name="T16" fmla="*/ 2 w 1769"/>
                        <a:gd name="T17" fmla="*/ 1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10 w 2736"/>
                        <a:gd name="T5" fmla="*/ 0 h 504"/>
                        <a:gd name="T6" fmla="*/ 16 w 2736"/>
                        <a:gd name="T7" fmla="*/ 0 h 504"/>
                        <a:gd name="T8" fmla="*/ 16 w 2736"/>
                        <a:gd name="T9" fmla="*/ 0 h 504"/>
                        <a:gd name="T10" fmla="*/ 10 w 2736"/>
                        <a:gd name="T11" fmla="*/ 0 h 504"/>
                        <a:gd name="T12" fmla="*/ 4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0 h 791"/>
                        <a:gd name="T10" fmla="*/ 2 w 1769"/>
                        <a:gd name="T11" fmla="*/ 0 h 791"/>
                        <a:gd name="T12" fmla="*/ 2 w 1769"/>
                        <a:gd name="T13" fmla="*/ 0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2 h 2368"/>
                      <a:gd name="T2" fmla="*/ 2 w 776"/>
                      <a:gd name="T3" fmla="*/ 1 h 2368"/>
                      <a:gd name="T4" fmla="*/ 1 w 776"/>
                      <a:gd name="T5" fmla="*/ 5 h 2368"/>
                      <a:gd name="T6" fmla="*/ 2 w 776"/>
                      <a:gd name="T7" fmla="*/ 5 h 2368"/>
                      <a:gd name="T8" fmla="*/ 2 w 776"/>
                      <a:gd name="T9" fmla="*/ 9 h 2368"/>
                      <a:gd name="T10" fmla="*/ 3 w 776"/>
                      <a:gd name="T11" fmla="*/ 10 h 2368"/>
                      <a:gd name="T12" fmla="*/ 2 w 776"/>
                      <a:gd name="T13" fmla="*/ 14 h 2368"/>
                      <a:gd name="T14" fmla="*/ 3 w 776"/>
                      <a:gd name="T15" fmla="*/ 15 h 2368"/>
                      <a:gd name="T16" fmla="*/ 3 w 776"/>
                      <a:gd name="T17" fmla="*/ 17 h 2368"/>
                      <a:gd name="T18" fmla="*/ 4 w 776"/>
                      <a:gd name="T19" fmla="*/ 19 h 2368"/>
                      <a:gd name="T20" fmla="*/ 3 w 776"/>
                      <a:gd name="T21" fmla="*/ 21 h 2368"/>
                      <a:gd name="T22" fmla="*/ 4 w 776"/>
                      <a:gd name="T23" fmla="*/ 24 h 2368"/>
                      <a:gd name="T24" fmla="*/ 4 w 776"/>
                      <a:gd name="T25" fmla="*/ 27 h 2368"/>
                      <a:gd name="T26" fmla="*/ 5 w 776"/>
                      <a:gd name="T27" fmla="*/ 32 h 2368"/>
                      <a:gd name="T28" fmla="*/ 4 w 776"/>
                      <a:gd name="T29" fmla="*/ 36 h 2368"/>
                      <a:gd name="T30" fmla="*/ 5 w 776"/>
                      <a:gd name="T31" fmla="*/ 39 h 2368"/>
                      <a:gd name="T32" fmla="*/ 5 w 776"/>
                      <a:gd name="T33" fmla="*/ 43 h 2368"/>
                      <a:gd name="T34" fmla="*/ 5 w 776"/>
                      <a:gd name="T35" fmla="*/ 47 h 2368"/>
                      <a:gd name="T36" fmla="*/ 5 w 776"/>
                      <a:gd name="T37" fmla="*/ 50 h 2368"/>
                      <a:gd name="T38" fmla="*/ 5 w 776"/>
                      <a:gd name="T39" fmla="*/ 54 h 2368"/>
                      <a:gd name="T40" fmla="*/ 5 w 776"/>
                      <a:gd name="T41" fmla="*/ 59 h 2368"/>
                      <a:gd name="T42" fmla="*/ 5 w 776"/>
                      <a:gd name="T43" fmla="*/ 64 h 2368"/>
                      <a:gd name="T44" fmla="*/ 5 w 776"/>
                      <a:gd name="T45" fmla="*/ 66 h 2368"/>
                      <a:gd name="T46" fmla="*/ 5 w 776"/>
                      <a:gd name="T47" fmla="*/ 70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3 w 776"/>
                    <a:gd name="T3" fmla="*/ 0 h 2368"/>
                    <a:gd name="T4" fmla="*/ 1 w 776"/>
                    <a:gd name="T5" fmla="*/ 0 h 2368"/>
                    <a:gd name="T6" fmla="*/ 3 w 776"/>
                    <a:gd name="T7" fmla="*/ 0 h 2368"/>
                    <a:gd name="T8" fmla="*/ 2 w 776"/>
                    <a:gd name="T9" fmla="*/ 0 h 2368"/>
                    <a:gd name="T10" fmla="*/ 4 w 776"/>
                    <a:gd name="T11" fmla="*/ 0 h 2368"/>
                    <a:gd name="T12" fmla="*/ 3 w 776"/>
                    <a:gd name="T13" fmla="*/ 0 h 2368"/>
                    <a:gd name="T14" fmla="*/ 5 w 776"/>
                    <a:gd name="T15" fmla="*/ 0 h 2368"/>
                    <a:gd name="T16" fmla="*/ 4 w 776"/>
                    <a:gd name="T17" fmla="*/ 0 h 2368"/>
                    <a:gd name="T18" fmla="*/ 6 w 776"/>
                    <a:gd name="T19" fmla="*/ 0 h 2368"/>
                    <a:gd name="T20" fmla="*/ 5 w 776"/>
                    <a:gd name="T21" fmla="*/ 0 h 2368"/>
                    <a:gd name="T22" fmla="*/ 6 w 776"/>
                    <a:gd name="T23" fmla="*/ 0 h 2368"/>
                    <a:gd name="T24" fmla="*/ 6 w 776"/>
                    <a:gd name="T25" fmla="*/ 0 h 2368"/>
                    <a:gd name="T26" fmla="*/ 7 w 776"/>
                    <a:gd name="T27" fmla="*/ 0 h 2368"/>
                    <a:gd name="T28" fmla="*/ 7 w 776"/>
                    <a:gd name="T29" fmla="*/ 0 h 2368"/>
                    <a:gd name="T30" fmla="*/ 8 w 776"/>
                    <a:gd name="T31" fmla="*/ 0 h 2368"/>
                    <a:gd name="T32" fmla="*/ 7 w 776"/>
                    <a:gd name="T33" fmla="*/ 0 h 2368"/>
                    <a:gd name="T34" fmla="*/ 8 w 776"/>
                    <a:gd name="T35" fmla="*/ 0 h 2368"/>
                    <a:gd name="T36" fmla="*/ 7 w 776"/>
                    <a:gd name="T37" fmla="*/ 0 h 2368"/>
                    <a:gd name="T38" fmla="*/ 9 w 776"/>
                    <a:gd name="T39" fmla="*/ 0 h 2368"/>
                    <a:gd name="T40" fmla="*/ 8 w 776"/>
                    <a:gd name="T41" fmla="*/ 0 h 2368"/>
                    <a:gd name="T42" fmla="*/ 9 w 776"/>
                    <a:gd name="T43" fmla="*/ 0 h 2368"/>
                    <a:gd name="T44" fmla="*/ 8 w 776"/>
                    <a:gd name="T45" fmla="*/ 0 h 2368"/>
                    <a:gd name="T46" fmla="*/ 9 w 776"/>
                    <a:gd name="T47" fmla="*/ 1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6 w 776"/>
                  <a:gd name="T3" fmla="*/ 1 h 2368"/>
                  <a:gd name="T4" fmla="*/ 3 w 776"/>
                  <a:gd name="T5" fmla="*/ 4 h 2368"/>
                  <a:gd name="T6" fmla="*/ 8 w 776"/>
                  <a:gd name="T7" fmla="*/ 4 h 2368"/>
                  <a:gd name="T8" fmla="*/ 4 w 776"/>
                  <a:gd name="T9" fmla="*/ 7 h 2368"/>
                  <a:gd name="T10" fmla="*/ 9 w 776"/>
                  <a:gd name="T11" fmla="*/ 8 h 2368"/>
                  <a:gd name="T12" fmla="*/ 7 w 776"/>
                  <a:gd name="T13" fmla="*/ 10 h 2368"/>
                  <a:gd name="T14" fmla="*/ 11 w 776"/>
                  <a:gd name="T15" fmla="*/ 11 h 2368"/>
                  <a:gd name="T16" fmla="*/ 9 w 776"/>
                  <a:gd name="T17" fmla="*/ 14 h 2368"/>
                  <a:gd name="T18" fmla="*/ 13 w 776"/>
                  <a:gd name="T19" fmla="*/ 15 h 2368"/>
                  <a:gd name="T20" fmla="*/ 11 w 776"/>
                  <a:gd name="T21" fmla="*/ 17 h 2368"/>
                  <a:gd name="T22" fmla="*/ 13 w 776"/>
                  <a:gd name="T23" fmla="*/ 19 h 2368"/>
                  <a:gd name="T24" fmla="*/ 13 w 776"/>
                  <a:gd name="T25" fmla="*/ 21 h 2368"/>
                  <a:gd name="T26" fmla="*/ 16 w 776"/>
                  <a:gd name="T27" fmla="*/ 25 h 2368"/>
                  <a:gd name="T28" fmla="*/ 15 w 776"/>
                  <a:gd name="T29" fmla="*/ 28 h 2368"/>
                  <a:gd name="T30" fmla="*/ 17 w 776"/>
                  <a:gd name="T31" fmla="*/ 31 h 2368"/>
                  <a:gd name="T32" fmla="*/ 16 w 776"/>
                  <a:gd name="T33" fmla="*/ 34 h 2368"/>
                  <a:gd name="T34" fmla="*/ 17 w 776"/>
                  <a:gd name="T35" fmla="*/ 37 h 2368"/>
                  <a:gd name="T36" fmla="*/ 16 w 776"/>
                  <a:gd name="T37" fmla="*/ 39 h 2368"/>
                  <a:gd name="T38" fmla="*/ 18 w 776"/>
                  <a:gd name="T39" fmla="*/ 42 h 2368"/>
                  <a:gd name="T40" fmla="*/ 17 w 776"/>
                  <a:gd name="T41" fmla="*/ 46 h 2368"/>
                  <a:gd name="T42" fmla="*/ 18 w 776"/>
                  <a:gd name="T43" fmla="*/ 51 h 2368"/>
                  <a:gd name="T44" fmla="*/ 17 w 776"/>
                  <a:gd name="T45" fmla="*/ 51 h 2368"/>
                  <a:gd name="T46" fmla="*/ 18 w 776"/>
                  <a:gd name="T47" fmla="*/ 5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6 w 776"/>
                  <a:gd name="T3" fmla="*/ 1 h 2368"/>
                  <a:gd name="T4" fmla="*/ 3 w 776"/>
                  <a:gd name="T5" fmla="*/ 4 h 2368"/>
                  <a:gd name="T6" fmla="*/ 8 w 776"/>
                  <a:gd name="T7" fmla="*/ 4 h 2368"/>
                  <a:gd name="T8" fmla="*/ 4 w 776"/>
                  <a:gd name="T9" fmla="*/ 7 h 2368"/>
                  <a:gd name="T10" fmla="*/ 9 w 776"/>
                  <a:gd name="T11" fmla="*/ 8 h 2368"/>
                  <a:gd name="T12" fmla="*/ 7 w 776"/>
                  <a:gd name="T13" fmla="*/ 10 h 2368"/>
                  <a:gd name="T14" fmla="*/ 11 w 776"/>
                  <a:gd name="T15" fmla="*/ 11 h 2368"/>
                  <a:gd name="T16" fmla="*/ 9 w 776"/>
                  <a:gd name="T17" fmla="*/ 14 h 2368"/>
                  <a:gd name="T18" fmla="*/ 13 w 776"/>
                  <a:gd name="T19" fmla="*/ 15 h 2368"/>
                  <a:gd name="T20" fmla="*/ 11 w 776"/>
                  <a:gd name="T21" fmla="*/ 17 h 2368"/>
                  <a:gd name="T22" fmla="*/ 13 w 776"/>
                  <a:gd name="T23" fmla="*/ 19 h 2368"/>
                  <a:gd name="T24" fmla="*/ 13 w 776"/>
                  <a:gd name="T25" fmla="*/ 21 h 2368"/>
                  <a:gd name="T26" fmla="*/ 16 w 776"/>
                  <a:gd name="T27" fmla="*/ 25 h 2368"/>
                  <a:gd name="T28" fmla="*/ 15 w 776"/>
                  <a:gd name="T29" fmla="*/ 28 h 2368"/>
                  <a:gd name="T30" fmla="*/ 17 w 776"/>
                  <a:gd name="T31" fmla="*/ 31 h 2368"/>
                  <a:gd name="T32" fmla="*/ 16 w 776"/>
                  <a:gd name="T33" fmla="*/ 34 h 2368"/>
                  <a:gd name="T34" fmla="*/ 17 w 776"/>
                  <a:gd name="T35" fmla="*/ 37 h 2368"/>
                  <a:gd name="T36" fmla="*/ 16 w 776"/>
                  <a:gd name="T37" fmla="*/ 39 h 2368"/>
                  <a:gd name="T38" fmla="*/ 18 w 776"/>
                  <a:gd name="T39" fmla="*/ 42 h 2368"/>
                  <a:gd name="T40" fmla="*/ 17 w 776"/>
                  <a:gd name="T41" fmla="*/ 46 h 2368"/>
                  <a:gd name="T42" fmla="*/ 18 w 776"/>
                  <a:gd name="T43" fmla="*/ 51 h 2368"/>
                  <a:gd name="T44" fmla="*/ 17 w 776"/>
                  <a:gd name="T45" fmla="*/ 51 h 2368"/>
                  <a:gd name="T46" fmla="*/ 18 w 776"/>
                  <a:gd name="T47" fmla="*/ 5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5 w 776"/>
                  <a:gd name="T15" fmla="*/ 0 h 2368"/>
                  <a:gd name="T16" fmla="*/ 4 w 776"/>
                  <a:gd name="T17" fmla="*/ 0 h 2368"/>
                  <a:gd name="T18" fmla="*/ 6 w 776"/>
                  <a:gd name="T19" fmla="*/ 0 h 2368"/>
                  <a:gd name="T20" fmla="*/ 5 w 776"/>
                  <a:gd name="T21" fmla="*/ 0 h 2368"/>
                  <a:gd name="T22" fmla="*/ 6 w 776"/>
                  <a:gd name="T23" fmla="*/ 0 h 2368"/>
                  <a:gd name="T24" fmla="*/ 6 w 776"/>
                  <a:gd name="T25" fmla="*/ 0 h 2368"/>
                  <a:gd name="T26" fmla="*/ 7 w 776"/>
                  <a:gd name="T27" fmla="*/ 0 h 2368"/>
                  <a:gd name="T28" fmla="*/ 7 w 776"/>
                  <a:gd name="T29" fmla="*/ 0 h 2368"/>
                  <a:gd name="T30" fmla="*/ 8 w 776"/>
                  <a:gd name="T31" fmla="*/ 0 h 2368"/>
                  <a:gd name="T32" fmla="*/ 7 w 776"/>
                  <a:gd name="T33" fmla="*/ 0 h 2368"/>
                  <a:gd name="T34" fmla="*/ 8 w 776"/>
                  <a:gd name="T35" fmla="*/ 0 h 2368"/>
                  <a:gd name="T36" fmla="*/ 7 w 776"/>
                  <a:gd name="T37" fmla="*/ 0 h 2368"/>
                  <a:gd name="T38" fmla="*/ 9 w 776"/>
                  <a:gd name="T39" fmla="*/ 0 h 2368"/>
                  <a:gd name="T40" fmla="*/ 8 w 776"/>
                  <a:gd name="T41" fmla="*/ 0 h 2368"/>
                  <a:gd name="T42" fmla="*/ 9 w 776"/>
                  <a:gd name="T43" fmla="*/ 0 h 2368"/>
                  <a:gd name="T44" fmla="*/ 8 w 776"/>
                  <a:gd name="T45" fmla="*/ 0 h 2368"/>
                  <a:gd name="T46" fmla="*/ 9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2 h 2368"/>
                  <a:gd name="T2" fmla="*/ 3514 w 776"/>
                  <a:gd name="T3" fmla="*/ 1 h 2368"/>
                  <a:gd name="T4" fmla="*/ 1394 w 776"/>
                  <a:gd name="T5" fmla="*/ 5 h 2368"/>
                  <a:gd name="T6" fmla="*/ 4913 w 776"/>
                  <a:gd name="T7" fmla="*/ 5 h 2368"/>
                  <a:gd name="T8" fmla="*/ 2802 w 776"/>
                  <a:gd name="T9" fmla="*/ 9 h 2368"/>
                  <a:gd name="T10" fmla="*/ 5611 w 776"/>
                  <a:gd name="T11" fmla="*/ 10 h 2368"/>
                  <a:gd name="T12" fmla="*/ 4203 w 776"/>
                  <a:gd name="T13" fmla="*/ 14 h 2368"/>
                  <a:gd name="T14" fmla="*/ 7009 w 776"/>
                  <a:gd name="T15" fmla="*/ 15 h 2368"/>
                  <a:gd name="T16" fmla="*/ 5611 w 776"/>
                  <a:gd name="T17" fmla="*/ 17 h 2368"/>
                  <a:gd name="T18" fmla="*/ 7714 w 776"/>
                  <a:gd name="T19" fmla="*/ 19 h 2368"/>
                  <a:gd name="T20" fmla="*/ 7009 w 776"/>
                  <a:gd name="T21" fmla="*/ 21 h 2368"/>
                  <a:gd name="T22" fmla="*/ 8410 w 776"/>
                  <a:gd name="T23" fmla="*/ 24 h 2368"/>
                  <a:gd name="T24" fmla="*/ 8410 w 776"/>
                  <a:gd name="T25" fmla="*/ 27 h 2368"/>
                  <a:gd name="T26" fmla="*/ 9815 w 776"/>
                  <a:gd name="T27" fmla="*/ 32 h 2368"/>
                  <a:gd name="T28" fmla="*/ 9108 w 776"/>
                  <a:gd name="T29" fmla="*/ 36 h 2368"/>
                  <a:gd name="T30" fmla="*/ 10521 w 776"/>
                  <a:gd name="T31" fmla="*/ 39 h 2368"/>
                  <a:gd name="T32" fmla="*/ 9815 w 776"/>
                  <a:gd name="T33" fmla="*/ 43 h 2368"/>
                  <a:gd name="T34" fmla="*/ 10521 w 776"/>
                  <a:gd name="T35" fmla="*/ 47 h 2368"/>
                  <a:gd name="T36" fmla="*/ 9815 w 776"/>
                  <a:gd name="T37" fmla="*/ 50 h 2368"/>
                  <a:gd name="T38" fmla="*/ 11222 w 776"/>
                  <a:gd name="T39" fmla="*/ 54 h 2368"/>
                  <a:gd name="T40" fmla="*/ 10521 w 776"/>
                  <a:gd name="T41" fmla="*/ 59 h 2368"/>
                  <a:gd name="T42" fmla="*/ 11222 w 776"/>
                  <a:gd name="T43" fmla="*/ 64 h 2368"/>
                  <a:gd name="T44" fmla="*/ 10521 w 776"/>
                  <a:gd name="T45" fmla="*/ 66 h 2368"/>
                  <a:gd name="T46" fmla="*/ 11222 w 776"/>
                  <a:gd name="T47" fmla="*/ 7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2 h 2368"/>
                  <a:gd name="T2" fmla="*/ 100 w 776"/>
                  <a:gd name="T3" fmla="*/ 1 h 2368"/>
                  <a:gd name="T4" fmla="*/ 40 w 776"/>
                  <a:gd name="T5" fmla="*/ 5 h 2368"/>
                  <a:gd name="T6" fmla="*/ 141 w 776"/>
                  <a:gd name="T7" fmla="*/ 5 h 2368"/>
                  <a:gd name="T8" fmla="*/ 81 w 776"/>
                  <a:gd name="T9" fmla="*/ 9 h 2368"/>
                  <a:gd name="T10" fmla="*/ 160 w 776"/>
                  <a:gd name="T11" fmla="*/ 10 h 2368"/>
                  <a:gd name="T12" fmla="*/ 121 w 776"/>
                  <a:gd name="T13" fmla="*/ 14 h 2368"/>
                  <a:gd name="T14" fmla="*/ 201 w 776"/>
                  <a:gd name="T15" fmla="*/ 15 h 2368"/>
                  <a:gd name="T16" fmla="*/ 160 w 776"/>
                  <a:gd name="T17" fmla="*/ 17 h 2368"/>
                  <a:gd name="T18" fmla="*/ 222 w 776"/>
                  <a:gd name="T19" fmla="*/ 19 h 2368"/>
                  <a:gd name="T20" fmla="*/ 201 w 776"/>
                  <a:gd name="T21" fmla="*/ 21 h 2368"/>
                  <a:gd name="T22" fmla="*/ 241 w 776"/>
                  <a:gd name="T23" fmla="*/ 24 h 2368"/>
                  <a:gd name="T24" fmla="*/ 241 w 776"/>
                  <a:gd name="T25" fmla="*/ 27 h 2368"/>
                  <a:gd name="T26" fmla="*/ 282 w 776"/>
                  <a:gd name="T27" fmla="*/ 32 h 2368"/>
                  <a:gd name="T28" fmla="*/ 261 w 776"/>
                  <a:gd name="T29" fmla="*/ 36 h 2368"/>
                  <a:gd name="T30" fmla="*/ 300 w 776"/>
                  <a:gd name="T31" fmla="*/ 39 h 2368"/>
                  <a:gd name="T32" fmla="*/ 282 w 776"/>
                  <a:gd name="T33" fmla="*/ 43 h 2368"/>
                  <a:gd name="T34" fmla="*/ 300 w 776"/>
                  <a:gd name="T35" fmla="*/ 47 h 2368"/>
                  <a:gd name="T36" fmla="*/ 282 w 776"/>
                  <a:gd name="T37" fmla="*/ 50 h 2368"/>
                  <a:gd name="T38" fmla="*/ 322 w 776"/>
                  <a:gd name="T39" fmla="*/ 54 h 2368"/>
                  <a:gd name="T40" fmla="*/ 300 w 776"/>
                  <a:gd name="T41" fmla="*/ 59 h 2368"/>
                  <a:gd name="T42" fmla="*/ 322 w 776"/>
                  <a:gd name="T43" fmla="*/ 64 h 2368"/>
                  <a:gd name="T44" fmla="*/ 300 w 776"/>
                  <a:gd name="T45" fmla="*/ 66 h 2368"/>
                  <a:gd name="T46" fmla="*/ 322 w 776"/>
                  <a:gd name="T47" fmla="*/ 7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3 h 2368"/>
                  <a:gd name="T2" fmla="*/ 1928 w 776"/>
                  <a:gd name="T3" fmla="*/ 1 h 2368"/>
                  <a:gd name="T4" fmla="*/ 773 w 776"/>
                  <a:gd name="T5" fmla="*/ 7 h 2368"/>
                  <a:gd name="T6" fmla="*/ 2699 w 776"/>
                  <a:gd name="T7" fmla="*/ 7 h 2368"/>
                  <a:gd name="T8" fmla="*/ 1543 w 776"/>
                  <a:gd name="T9" fmla="*/ 14 h 2368"/>
                  <a:gd name="T10" fmla="*/ 3083 w 776"/>
                  <a:gd name="T11" fmla="*/ 16 h 2368"/>
                  <a:gd name="T12" fmla="*/ 2314 w 776"/>
                  <a:gd name="T13" fmla="*/ 20 h 2368"/>
                  <a:gd name="T14" fmla="*/ 3859 w 776"/>
                  <a:gd name="T15" fmla="*/ 22 h 2368"/>
                  <a:gd name="T16" fmla="*/ 3083 w 776"/>
                  <a:gd name="T17" fmla="*/ 26 h 2368"/>
                  <a:gd name="T18" fmla="*/ 4249 w 776"/>
                  <a:gd name="T19" fmla="*/ 28 h 2368"/>
                  <a:gd name="T20" fmla="*/ 3859 w 776"/>
                  <a:gd name="T21" fmla="*/ 32 h 2368"/>
                  <a:gd name="T22" fmla="*/ 4626 w 776"/>
                  <a:gd name="T23" fmla="*/ 37 h 2368"/>
                  <a:gd name="T24" fmla="*/ 4626 w 776"/>
                  <a:gd name="T25" fmla="*/ 41 h 2368"/>
                  <a:gd name="T26" fmla="*/ 5404 w 776"/>
                  <a:gd name="T27" fmla="*/ 47 h 2368"/>
                  <a:gd name="T28" fmla="*/ 5019 w 776"/>
                  <a:gd name="T29" fmla="*/ 53 h 2368"/>
                  <a:gd name="T30" fmla="*/ 5789 w 776"/>
                  <a:gd name="T31" fmla="*/ 57 h 2368"/>
                  <a:gd name="T32" fmla="*/ 5404 w 776"/>
                  <a:gd name="T33" fmla="*/ 64 h 2368"/>
                  <a:gd name="T34" fmla="*/ 5789 w 776"/>
                  <a:gd name="T35" fmla="*/ 70 h 2368"/>
                  <a:gd name="T36" fmla="*/ 5404 w 776"/>
                  <a:gd name="T37" fmla="*/ 74 h 2368"/>
                  <a:gd name="T38" fmla="*/ 6180 w 776"/>
                  <a:gd name="T39" fmla="*/ 80 h 2368"/>
                  <a:gd name="T40" fmla="*/ 5789 w 776"/>
                  <a:gd name="T41" fmla="*/ 87 h 2368"/>
                  <a:gd name="T42" fmla="*/ 6180 w 776"/>
                  <a:gd name="T43" fmla="*/ 95 h 2368"/>
                  <a:gd name="T44" fmla="*/ 5789 w 776"/>
                  <a:gd name="T45" fmla="*/ 97 h 2368"/>
                  <a:gd name="T46" fmla="*/ 6180 w 776"/>
                  <a:gd name="T47" fmla="*/ 10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0 h 2368"/>
                  <a:gd name="T2" fmla="*/ 51381 w 776"/>
                  <a:gd name="T3" fmla="*/ 0 h 2368"/>
                  <a:gd name="T4" fmla="*/ 20614 w 776"/>
                  <a:gd name="T5" fmla="*/ 0 h 2368"/>
                  <a:gd name="T6" fmla="*/ 72017 w 776"/>
                  <a:gd name="T7" fmla="*/ 0 h 2368"/>
                  <a:gd name="T8" fmla="*/ 41256 w 776"/>
                  <a:gd name="T9" fmla="*/ 0 h 2368"/>
                  <a:gd name="T10" fmla="*/ 82326 w 776"/>
                  <a:gd name="T11" fmla="*/ 0 h 2368"/>
                  <a:gd name="T12" fmla="*/ 61704 w 776"/>
                  <a:gd name="T13" fmla="*/ 1 h 2368"/>
                  <a:gd name="T14" fmla="*/ 102956 w 776"/>
                  <a:gd name="T15" fmla="*/ 1 h 2368"/>
                  <a:gd name="T16" fmla="*/ 82326 w 776"/>
                  <a:gd name="T17" fmla="*/ 1 h 2368"/>
                  <a:gd name="T18" fmla="*/ 113234 w 776"/>
                  <a:gd name="T19" fmla="*/ 1 h 2368"/>
                  <a:gd name="T20" fmla="*/ 102956 w 776"/>
                  <a:gd name="T21" fmla="*/ 1 h 2368"/>
                  <a:gd name="T22" fmla="*/ 123543 w 776"/>
                  <a:gd name="T23" fmla="*/ 1 h 2368"/>
                  <a:gd name="T24" fmla="*/ 123543 w 776"/>
                  <a:gd name="T25" fmla="*/ 2 h 2368"/>
                  <a:gd name="T26" fmla="*/ 144120 w 776"/>
                  <a:gd name="T27" fmla="*/ 2 h 2368"/>
                  <a:gd name="T28" fmla="*/ 133852 w 776"/>
                  <a:gd name="T29" fmla="*/ 2 h 2368"/>
                  <a:gd name="T30" fmla="*/ 154310 w 776"/>
                  <a:gd name="T31" fmla="*/ 2 h 2368"/>
                  <a:gd name="T32" fmla="*/ 144120 w 776"/>
                  <a:gd name="T33" fmla="*/ 2 h 2368"/>
                  <a:gd name="T34" fmla="*/ 154310 w 776"/>
                  <a:gd name="T35" fmla="*/ 3 h 2368"/>
                  <a:gd name="T36" fmla="*/ 144120 w 776"/>
                  <a:gd name="T37" fmla="*/ 3 h 2368"/>
                  <a:gd name="T38" fmla="*/ 164615 w 776"/>
                  <a:gd name="T39" fmla="*/ 3 h 2368"/>
                  <a:gd name="T40" fmla="*/ 154310 w 776"/>
                  <a:gd name="T41" fmla="*/ 4 h 2368"/>
                  <a:gd name="T42" fmla="*/ 164615 w 776"/>
                  <a:gd name="T43" fmla="*/ 4 h 2368"/>
                  <a:gd name="T44" fmla="*/ 154310 w 776"/>
                  <a:gd name="T45" fmla="*/ 4 h 2368"/>
                  <a:gd name="T46" fmla="*/ 164615 w 776"/>
                  <a:gd name="T47" fmla="*/ 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1 h 2368"/>
                  <a:gd name="T2" fmla="*/ 67 w 776"/>
                  <a:gd name="T3" fmla="*/ 1 h 2368"/>
                  <a:gd name="T4" fmla="*/ 27 w 776"/>
                  <a:gd name="T5" fmla="*/ 3 h 2368"/>
                  <a:gd name="T6" fmla="*/ 96 w 776"/>
                  <a:gd name="T7" fmla="*/ 3 h 2368"/>
                  <a:gd name="T8" fmla="*/ 55 w 776"/>
                  <a:gd name="T9" fmla="*/ 5 h 2368"/>
                  <a:gd name="T10" fmla="*/ 109 w 776"/>
                  <a:gd name="T11" fmla="*/ 6 h 2368"/>
                  <a:gd name="T12" fmla="*/ 82 w 776"/>
                  <a:gd name="T13" fmla="*/ 8 h 2368"/>
                  <a:gd name="T14" fmla="*/ 136 w 776"/>
                  <a:gd name="T15" fmla="*/ 9 h 2368"/>
                  <a:gd name="T16" fmla="*/ 109 w 776"/>
                  <a:gd name="T17" fmla="*/ 11 h 2368"/>
                  <a:gd name="T18" fmla="*/ 150 w 776"/>
                  <a:gd name="T19" fmla="*/ 12 h 2368"/>
                  <a:gd name="T20" fmla="*/ 136 w 776"/>
                  <a:gd name="T21" fmla="*/ 13 h 2368"/>
                  <a:gd name="T22" fmla="*/ 163 w 776"/>
                  <a:gd name="T23" fmla="*/ 15 h 2368"/>
                  <a:gd name="T24" fmla="*/ 163 w 776"/>
                  <a:gd name="T25" fmla="*/ 17 h 2368"/>
                  <a:gd name="T26" fmla="*/ 191 w 776"/>
                  <a:gd name="T27" fmla="*/ 19 h 2368"/>
                  <a:gd name="T28" fmla="*/ 178 w 776"/>
                  <a:gd name="T29" fmla="*/ 22 h 2368"/>
                  <a:gd name="T30" fmla="*/ 204 w 776"/>
                  <a:gd name="T31" fmla="*/ 24 h 2368"/>
                  <a:gd name="T32" fmla="*/ 191 w 776"/>
                  <a:gd name="T33" fmla="*/ 27 h 2368"/>
                  <a:gd name="T34" fmla="*/ 204 w 776"/>
                  <a:gd name="T35" fmla="*/ 29 h 2368"/>
                  <a:gd name="T36" fmla="*/ 191 w 776"/>
                  <a:gd name="T37" fmla="*/ 31 h 2368"/>
                  <a:gd name="T38" fmla="*/ 218 w 776"/>
                  <a:gd name="T39" fmla="*/ 33 h 2368"/>
                  <a:gd name="T40" fmla="*/ 204 w 776"/>
                  <a:gd name="T41" fmla="*/ 36 h 2368"/>
                  <a:gd name="T42" fmla="*/ 218 w 776"/>
                  <a:gd name="T43" fmla="*/ 39 h 2368"/>
                  <a:gd name="T44" fmla="*/ 204 w 776"/>
                  <a:gd name="T45" fmla="*/ 41 h 2368"/>
                  <a:gd name="T46" fmla="*/ 218 w 776"/>
                  <a:gd name="T47" fmla="*/ 4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5 w 776"/>
                  <a:gd name="T15" fmla="*/ 0 h 2368"/>
                  <a:gd name="T16" fmla="*/ 4 w 776"/>
                  <a:gd name="T17" fmla="*/ 0 h 2368"/>
                  <a:gd name="T18" fmla="*/ 6 w 776"/>
                  <a:gd name="T19" fmla="*/ 0 h 2368"/>
                  <a:gd name="T20" fmla="*/ 5 w 776"/>
                  <a:gd name="T21" fmla="*/ 0 h 2368"/>
                  <a:gd name="T22" fmla="*/ 6 w 776"/>
                  <a:gd name="T23" fmla="*/ 0 h 2368"/>
                  <a:gd name="T24" fmla="*/ 6 w 776"/>
                  <a:gd name="T25" fmla="*/ 0 h 2368"/>
                  <a:gd name="T26" fmla="*/ 7 w 776"/>
                  <a:gd name="T27" fmla="*/ 0 h 2368"/>
                  <a:gd name="T28" fmla="*/ 7 w 776"/>
                  <a:gd name="T29" fmla="*/ 0 h 2368"/>
                  <a:gd name="T30" fmla="*/ 8 w 776"/>
                  <a:gd name="T31" fmla="*/ 0 h 2368"/>
                  <a:gd name="T32" fmla="*/ 7 w 776"/>
                  <a:gd name="T33" fmla="*/ 0 h 2368"/>
                  <a:gd name="T34" fmla="*/ 8 w 776"/>
                  <a:gd name="T35" fmla="*/ 0 h 2368"/>
                  <a:gd name="T36" fmla="*/ 7 w 776"/>
                  <a:gd name="T37" fmla="*/ 0 h 2368"/>
                  <a:gd name="T38" fmla="*/ 9 w 776"/>
                  <a:gd name="T39" fmla="*/ 0 h 2368"/>
                  <a:gd name="T40" fmla="*/ 8 w 776"/>
                  <a:gd name="T41" fmla="*/ 0 h 2368"/>
                  <a:gd name="T42" fmla="*/ 9 w 776"/>
                  <a:gd name="T43" fmla="*/ 0 h 2368"/>
                  <a:gd name="T44" fmla="*/ 8 w 776"/>
                  <a:gd name="T45" fmla="*/ 0 h 2368"/>
                  <a:gd name="T46" fmla="*/ 9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211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212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B1FA4-A2EF-4D3D-9D38-D4F11DE0A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376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42AD-C552-4DC0-AA55-3C40506F8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304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7D9B7-7688-44DA-BA85-AC8EF37D7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5145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FD7B7-AD61-4D26-BFD9-965B0CBA9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0965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01625"/>
            <a:ext cx="7772400" cy="579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A30FF-DBD7-4074-A3FF-E17300CC4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810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C10D9-BA09-41B5-86F8-6EAAB14FE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469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CD6E8-776C-4FB3-98DD-90F6C4BEC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633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F8345-8A12-45AA-8B19-17D2A92F5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774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3B72A-9E23-4642-8D3B-AF00E0E5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438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EF3B9-3348-4052-9050-56BA98BFC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389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713E4-01F3-4A85-B9F8-2EDA9FCE6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678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22E01-6452-4310-9C42-C4B3F5F52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615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7DABB-9FCB-4C9F-A675-93531D5D6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262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9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4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5 w 1769"/>
                      <a:gd name="T7" fmla="*/ 9 h 791"/>
                      <a:gd name="T8" fmla="*/ 5 w 1769"/>
                      <a:gd name="T9" fmla="*/ 14 h 791"/>
                      <a:gd name="T10" fmla="*/ 5 w 1769"/>
                      <a:gd name="T11" fmla="*/ 17 h 791"/>
                      <a:gd name="T12" fmla="*/ 5 w 1769"/>
                      <a:gd name="T13" fmla="*/ 14 h 791"/>
                      <a:gd name="T14" fmla="*/ 4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1 w 2736"/>
                      <a:gd name="T5" fmla="*/ 1 h 504"/>
                      <a:gd name="T6" fmla="*/ 64 w 2736"/>
                      <a:gd name="T7" fmla="*/ 1 h 504"/>
                      <a:gd name="T8" fmla="*/ 64 w 2736"/>
                      <a:gd name="T9" fmla="*/ 2 h 504"/>
                      <a:gd name="T10" fmla="*/ 41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9 w 1769"/>
                      <a:gd name="T7" fmla="*/ 7 h 791"/>
                      <a:gd name="T8" fmla="*/ 9 w 1769"/>
                      <a:gd name="T9" fmla="*/ 10 h 791"/>
                      <a:gd name="T10" fmla="*/ 9 w 1769"/>
                      <a:gd name="T11" fmla="*/ 13 h 791"/>
                      <a:gd name="T12" fmla="*/ 8 w 1769"/>
                      <a:gd name="T13" fmla="*/ 10 h 791"/>
                      <a:gd name="T14" fmla="*/ 7 w 1769"/>
                      <a:gd name="T15" fmla="*/ 8 h 791"/>
                      <a:gd name="T16" fmla="*/ 6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5 w 2736"/>
                      <a:gd name="T3" fmla="*/ 2 h 504"/>
                      <a:gd name="T4" fmla="*/ 31 w 2736"/>
                      <a:gd name="T5" fmla="*/ 1 h 504"/>
                      <a:gd name="T6" fmla="*/ 48 w 2736"/>
                      <a:gd name="T7" fmla="*/ 1 h 504"/>
                      <a:gd name="T8" fmla="*/ 48 w 2736"/>
                      <a:gd name="T9" fmla="*/ 1 h 504"/>
                      <a:gd name="T10" fmla="*/ 31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5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2 w 2736"/>
                      <a:gd name="T5" fmla="*/ 0 h 504"/>
                      <a:gd name="T6" fmla="*/ 19 w 2736"/>
                      <a:gd name="T7" fmla="*/ 0 h 504"/>
                      <a:gd name="T8" fmla="*/ 19 w 2736"/>
                      <a:gd name="T9" fmla="*/ 0 h 504"/>
                      <a:gd name="T10" fmla="*/ 12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3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4 w 776"/>
                  <a:gd name="T23" fmla="*/ 0 h 2368"/>
                  <a:gd name="T24" fmla="*/ 4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2 w 776"/>
                  <a:gd name="T5" fmla="*/ 0 h 2368"/>
                  <a:gd name="T6" fmla="*/ 41 w 776"/>
                  <a:gd name="T7" fmla="*/ 0 h 2368"/>
                  <a:gd name="T8" fmla="*/ 23 w 776"/>
                  <a:gd name="T9" fmla="*/ 0 h 2368"/>
                  <a:gd name="T10" fmla="*/ 46 w 776"/>
                  <a:gd name="T11" fmla="*/ 0 h 2368"/>
                  <a:gd name="T12" fmla="*/ 35 w 776"/>
                  <a:gd name="T13" fmla="*/ 0 h 2368"/>
                  <a:gd name="T14" fmla="*/ 57 w 776"/>
                  <a:gd name="T15" fmla="*/ 0 h 2368"/>
                  <a:gd name="T16" fmla="*/ 46 w 776"/>
                  <a:gd name="T17" fmla="*/ 0 h 2368"/>
                  <a:gd name="T18" fmla="*/ 63 w 776"/>
                  <a:gd name="T19" fmla="*/ 0 h 2368"/>
                  <a:gd name="T20" fmla="*/ 57 w 776"/>
                  <a:gd name="T21" fmla="*/ 0 h 2368"/>
                  <a:gd name="T22" fmla="*/ 69 w 776"/>
                  <a:gd name="T23" fmla="*/ 0 h 2368"/>
                  <a:gd name="T24" fmla="*/ 69 w 776"/>
                  <a:gd name="T25" fmla="*/ 0 h 2368"/>
                  <a:gd name="T26" fmla="*/ 80 w 776"/>
                  <a:gd name="T27" fmla="*/ 0 h 2368"/>
                  <a:gd name="T28" fmla="*/ 74 w 776"/>
                  <a:gd name="T29" fmla="*/ 0 h 2368"/>
                  <a:gd name="T30" fmla="*/ 86 w 776"/>
                  <a:gd name="T31" fmla="*/ 0 h 2368"/>
                  <a:gd name="T32" fmla="*/ 80 w 776"/>
                  <a:gd name="T33" fmla="*/ 0 h 2368"/>
                  <a:gd name="T34" fmla="*/ 86 w 776"/>
                  <a:gd name="T35" fmla="*/ 0 h 2368"/>
                  <a:gd name="T36" fmla="*/ 80 w 776"/>
                  <a:gd name="T37" fmla="*/ 0 h 2368"/>
                  <a:gd name="T38" fmla="*/ 92 w 776"/>
                  <a:gd name="T39" fmla="*/ 0 h 2368"/>
                  <a:gd name="T40" fmla="*/ 86 w 776"/>
                  <a:gd name="T41" fmla="*/ 0 h 2368"/>
                  <a:gd name="T42" fmla="*/ 92 w 776"/>
                  <a:gd name="T43" fmla="*/ 0 h 2368"/>
                  <a:gd name="T44" fmla="*/ 86 w 776"/>
                  <a:gd name="T45" fmla="*/ 0 h 2368"/>
                  <a:gd name="T46" fmla="*/ 9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9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0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0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C9F1053-8B53-4BE8-A3A4-48A1C29BB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2" Type="http://schemas.openxmlformats.org/officeDocument/2006/relationships/slideLayout" Target="../slideLayouts/slideLayout12.xml"/><Relationship Id="rId1" Type="http://schemas.openxmlformats.org/officeDocument/2006/relationships/video" Target="../media/media2.mp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4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5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6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8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z="5400" smtClean="0"/>
              <a:t>Chapter 4 Part I</a:t>
            </a:r>
            <a:br>
              <a:rPr lang="en-US" sz="5400" smtClean="0"/>
            </a:br>
            <a:r>
              <a:rPr lang="en-US" sz="5400" smtClean="0"/>
              <a:t>History of the atom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Last revised </a:t>
            </a:r>
            <a:fld id="{5DCFE2F5-3A12-4B7A-86AD-2C798A32AB17}" type="datetime4">
              <a:rPr lang="en-US" sz="2800" smtClean="0"/>
              <a:pPr eaLnBrk="1" hangingPunct="1"/>
              <a:t>October 24, 2015</a:t>
            </a:fld>
            <a:r>
              <a:rPr lang="en-US" smtClean="0"/>
              <a:t> </a:t>
            </a:r>
          </a:p>
          <a:p>
            <a:pPr eaLnBrk="1" hangingPunct="1"/>
            <a:endParaRPr lang="en-US" sz="1600" smtClean="0"/>
          </a:p>
          <a:p>
            <a:pPr eaLnBrk="1" hangingPunct="1"/>
            <a:r>
              <a:rPr lang="en-US" sz="1600" smtClean="0"/>
              <a:t>Use Interactive Chalkboard Disc 1 With Presentation</a:t>
            </a:r>
          </a:p>
        </p:txBody>
      </p:sp>
      <p:pic>
        <p:nvPicPr>
          <p:cNvPr id="4" name="EAA32947.wav">
            <a:hlinkClick r:id="" action="ppaction://media"/>
          </p:cNvPr>
          <p:cNvPicPr>
            <a:picLocks noChangeAspect="1"/>
          </p:cNvPicPr>
          <p:nvPr>
            <a:wavAudioFile r:embed="rId1" name="EAA325F6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John Dalton (1766-1844)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65225"/>
            <a:ext cx="45720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An Englishman who developed the Law of multiple proportions-</a:t>
            </a:r>
          </a:p>
        </p:txBody>
      </p:sp>
      <p:pic>
        <p:nvPicPr>
          <p:cNvPr id="8196" name="Picture 4" descr="im03 Dalt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73713" y="2332038"/>
            <a:ext cx="3570287" cy="45259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5FC32963.wav">
            <a:hlinkClick r:id="" action="ppaction://media"/>
          </p:cNvPr>
          <p:cNvPicPr>
            <a:picLocks noChangeAspect="1"/>
          </p:cNvPicPr>
          <p:nvPr>
            <a:wavAudioFile r:embed="rId1" name="5FC310FB.wav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" y="21771"/>
            <a:ext cx="7772400" cy="1462088"/>
          </a:xfrm>
        </p:spPr>
        <p:txBody>
          <a:bodyPr/>
          <a:lstStyle/>
          <a:p>
            <a:pPr eaLnBrk="1" hangingPunct="1"/>
            <a:r>
              <a:rPr lang="en-US" dirty="0" smtClean="0"/>
              <a:t>Dalton’s Atomic Theory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057400"/>
            <a:ext cx="8915400" cy="40386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dirty="0" smtClean="0"/>
              <a:t>Each Element is made up of tiny particles called atoms</a:t>
            </a:r>
          </a:p>
          <a:p>
            <a:pPr marL="609600" indent="-609600" eaLnBrk="1" hangingPunct="1">
              <a:buFontTx/>
              <a:buAutoNum type="arabicPeriod"/>
            </a:pPr>
            <a:endParaRPr lang="en-US" dirty="0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dirty="0" smtClean="0"/>
              <a:t>The atoms of a given element are identical; the atoms of different elements are different in some fundamental way or ways</a:t>
            </a:r>
          </a:p>
          <a:p>
            <a:pPr marL="609600" indent="-609600" eaLnBrk="1" hangingPunct="1">
              <a:buFontTx/>
              <a:buAutoNum type="arabicPeriod"/>
            </a:pPr>
            <a:endParaRPr lang="en-US" dirty="0" smtClean="0"/>
          </a:p>
        </p:txBody>
      </p:sp>
      <p:pic>
        <p:nvPicPr>
          <p:cNvPr id="3" name="D8EE2963.wav">
            <a:hlinkClick r:id="" action="ppaction://media"/>
          </p:cNvPr>
          <p:cNvPicPr>
            <a:picLocks noChangeAspect="1"/>
          </p:cNvPicPr>
          <p:nvPr>
            <a:wavAudioFile r:embed="rId1" name="D8EE8806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991600" cy="4724400"/>
          </a:xfrm>
        </p:spPr>
        <p:txBody>
          <a:bodyPr/>
          <a:lstStyle/>
          <a:p>
            <a:pPr marL="609600" indent="-609600" eaLnBrk="1" hangingPunct="1">
              <a:buFontTx/>
              <a:buAutoNum type="arabicPeriod" startAt="3"/>
            </a:pPr>
            <a:r>
              <a:rPr lang="en-US" sz="2400" dirty="0" smtClean="0"/>
              <a:t>Chemical compounds are formed when atoms of different elements combine with each other.  A given compound always has the same relative numbers and types of atoms (Law of Definite Proportions)</a:t>
            </a:r>
          </a:p>
          <a:p>
            <a:pPr marL="609600" indent="-609600" eaLnBrk="1" hangingPunct="1">
              <a:buFontTx/>
              <a:buAutoNum type="arabicPeriod" startAt="3"/>
            </a:pPr>
            <a:endParaRPr lang="en-US" sz="2400" dirty="0" smtClean="0"/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dirty="0" smtClean="0"/>
              <a:t>Chemical reactions involve reorganization of the atoms-changes in the way they are found together. The atoms themselves are not changed in a chemical reaction</a:t>
            </a:r>
          </a:p>
        </p:txBody>
      </p:sp>
      <p:pic>
        <p:nvPicPr>
          <p:cNvPr id="3" name="43A32963.wav">
            <a:hlinkClick r:id="" action="ppaction://media"/>
          </p:cNvPr>
          <p:cNvPicPr>
            <a:picLocks noChangeAspect="1"/>
          </p:cNvPicPr>
          <p:nvPr>
            <a:wavAudioFile r:embed="rId1" name="43A35037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" y="21771"/>
            <a:ext cx="7772400" cy="1462088"/>
          </a:xfrm>
        </p:spPr>
        <p:txBody>
          <a:bodyPr/>
          <a:lstStyle/>
          <a:p>
            <a:pPr eaLnBrk="1" hangingPunct="1"/>
            <a:r>
              <a:rPr lang="en-US" dirty="0" smtClean="0"/>
              <a:t>Dalton’s Atomic Theory</a:t>
            </a:r>
            <a:br>
              <a:rPr lang="en-US" dirty="0" smtClean="0"/>
            </a:br>
            <a:r>
              <a:rPr lang="en-US" sz="2400" dirty="0" smtClean="0"/>
              <a:t>continued</a:t>
            </a:r>
          </a:p>
        </p:txBody>
      </p:sp>
    </p:spTree>
  </p:cSld>
  <p:clrMapOvr>
    <a:masterClrMapping/>
  </p:clrMapOvr>
  <p:transition spd="slow" advTm="37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" y="152400"/>
            <a:ext cx="7772400" cy="1462088"/>
          </a:xfrm>
        </p:spPr>
        <p:txBody>
          <a:bodyPr/>
          <a:lstStyle/>
          <a:p>
            <a:pPr eaLnBrk="1" hangingPunct="1"/>
            <a:r>
              <a:rPr lang="en-US" dirty="0" smtClean="0"/>
              <a:t>Dalton’s Other Ideas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4038600"/>
          </a:xfrm>
        </p:spPr>
        <p:txBody>
          <a:bodyPr/>
          <a:lstStyle/>
          <a:p>
            <a:pPr eaLnBrk="1" hangingPunct="1"/>
            <a:r>
              <a:rPr lang="en-US" dirty="0" smtClean="0"/>
              <a:t>“Matter would be as simple as possible “</a:t>
            </a:r>
          </a:p>
          <a:p>
            <a:pPr eaLnBrk="1" hangingPunct="1"/>
            <a:r>
              <a:rPr lang="en-US" dirty="0" smtClean="0"/>
              <a:t>Prepared first table of atomic masses (weights) mostly wrong due to incorrect assumptions</a:t>
            </a:r>
          </a:p>
          <a:p>
            <a:pPr eaLnBrk="1" hangingPunct="1"/>
            <a:r>
              <a:rPr lang="en-US" dirty="0" smtClean="0"/>
              <a:t>His atomic theories are not all accurate</a:t>
            </a:r>
          </a:p>
        </p:txBody>
      </p:sp>
      <p:pic>
        <p:nvPicPr>
          <p:cNvPr id="3" name="CCCC2978.wav">
            <a:hlinkClick r:id="" action="ppaction://media"/>
          </p:cNvPr>
          <p:cNvPicPr>
            <a:picLocks noChangeAspect="1"/>
          </p:cNvPicPr>
          <p:nvPr>
            <a:wavAudioFile r:embed="rId1" name="CCCC5141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9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3429000"/>
          </a:xfrm>
        </p:spPr>
        <p:txBody>
          <a:bodyPr/>
          <a:lstStyle/>
          <a:p>
            <a:pPr eaLnBrk="1" hangingPunct="1"/>
            <a:r>
              <a:rPr lang="en-US" dirty="0" smtClean="0"/>
              <a:t>Atom-smallest particle of an element that retains all the properties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3" name="301E2978.wav">
            <a:hlinkClick r:id="" action="ppaction://media"/>
          </p:cNvPr>
          <p:cNvPicPr>
            <a:picLocks noChangeAspect="1"/>
          </p:cNvPicPr>
          <p:nvPr>
            <a:wavAudioFile r:embed="rId1" name="301EDE1F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304800"/>
            <a:ext cx="5486400" cy="2590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William Crookes-developed the Cathode-Ray Tube</a:t>
            </a:r>
          </a:p>
        </p:txBody>
      </p:sp>
      <p:pic>
        <p:nvPicPr>
          <p:cNvPr id="14339" name="Picture 4" descr="im09 Cathode R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19400" y="2895600"/>
            <a:ext cx="3814762" cy="24971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9AFA2978.wav">
            <a:hlinkClick r:id="" action="ppaction://media"/>
          </p:cNvPr>
          <p:cNvPicPr>
            <a:picLocks noChangeAspect="1"/>
          </p:cNvPicPr>
          <p:nvPr>
            <a:wavAudioFile r:embed="rId1" name="9AFA0D0E.wav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8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J.J. Thomson (1856-1940)-Discovered electrons using the cathode-ray tubes (</a:t>
            </a:r>
            <a:r>
              <a:rPr lang="en-US" sz="2800" dirty="0" err="1" smtClean="0"/>
              <a:t>pg</a:t>
            </a:r>
            <a:r>
              <a:rPr lang="en-US" sz="2800" dirty="0" smtClean="0"/>
              <a:t> 47) </a:t>
            </a:r>
          </a:p>
          <a:p>
            <a:pPr lvl="1" eaLnBrk="1" hangingPunct="1"/>
            <a:r>
              <a:rPr lang="en-US" smtClean="0"/>
              <a:t>did not name them electrons at the time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Determined the charges to mass ratio of the electrons 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Also created the Plum pudding model of the atom 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2" name="BAED2978.wav">
            <a:hlinkClick r:id="" action="ppaction://media"/>
          </p:cNvPr>
          <p:cNvPicPr>
            <a:picLocks noChangeAspect="1"/>
          </p:cNvPicPr>
          <p:nvPr>
            <a:wavAudioFile r:embed="rId1" name="BAED4D59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4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0"/>
            <a:ext cx="7772400" cy="620713"/>
          </a:xfrm>
        </p:spPr>
        <p:txBody>
          <a:bodyPr/>
          <a:lstStyle/>
          <a:p>
            <a:r>
              <a:rPr lang="en-US" sz="3200" dirty="0" smtClean="0"/>
              <a:t>Cathode Ray Tube Experiment</a:t>
            </a:r>
            <a:endParaRPr lang="en-US" sz="3200" dirty="0"/>
          </a:p>
        </p:txBody>
      </p:sp>
      <p:pic>
        <p:nvPicPr>
          <p:cNvPr id="4" name="Crooks Tube Demo.m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200" y="76200"/>
            <a:ext cx="7518400" cy="5638800"/>
          </a:xfrm>
        </p:spPr>
      </p:pic>
    </p:spTree>
    <p:extLst>
      <p:ext uri="{BB962C8B-B14F-4D97-AF65-F5344CB8AC3E}">
        <p14:creationId xmlns:p14="http://schemas.microsoft.com/office/powerpoint/2010/main" xmlns="" val="38071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76200"/>
            <a:ext cx="57150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Ernest Rutherford (1871-1937)-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Determined most mass of atoms was located near the (+) charged center or nucleus around which electrons moved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(1911) Thin foil experiment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Also created the nuclear model</a:t>
            </a:r>
          </a:p>
        </p:txBody>
      </p:sp>
      <p:pic>
        <p:nvPicPr>
          <p:cNvPr id="17411" name="Picture 4" descr="im15 Rutherfo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02086" y="2286000"/>
            <a:ext cx="3200400" cy="355417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547B2994.wav">
            <a:hlinkClick r:id="" action="ppaction://media"/>
          </p:cNvPr>
          <p:cNvPicPr>
            <a:picLocks noChangeAspect="1"/>
          </p:cNvPicPr>
          <p:nvPr>
            <a:wavAudioFile r:embed="rId1" name="547B87FC.wav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6368"/>
            <a:ext cx="7772400" cy="688975"/>
          </a:xfrm>
        </p:spPr>
        <p:txBody>
          <a:bodyPr/>
          <a:lstStyle/>
          <a:p>
            <a:r>
              <a:rPr lang="en-US" dirty="0" smtClean="0"/>
              <a:t>Gold Foil Experiment</a:t>
            </a:r>
            <a:endParaRPr lang="en-US" dirty="0"/>
          </a:p>
        </p:txBody>
      </p:sp>
      <p:pic>
        <p:nvPicPr>
          <p:cNvPr id="7" name="Rutherford Experiment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886" y="76200"/>
            <a:ext cx="7663543" cy="5747657"/>
          </a:xfrm>
        </p:spPr>
      </p:pic>
    </p:spTree>
    <p:extLst>
      <p:ext uri="{BB962C8B-B14F-4D97-AF65-F5344CB8AC3E}">
        <p14:creationId xmlns:p14="http://schemas.microsoft.com/office/powerpoint/2010/main" xmlns="" val="75163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Priority Standards</a:t>
            </a:r>
            <a:br>
              <a:rPr lang="en-US" sz="3600" dirty="0" smtClean="0"/>
            </a:br>
            <a:r>
              <a:rPr lang="en-US" sz="3600" dirty="0" smtClean="0"/>
              <a:t>The Atom</a:t>
            </a:r>
            <a:endParaRPr lang="en-US" sz="36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109524" cy="328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08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im16 gold foil experi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62400" y="3390900"/>
            <a:ext cx="5181600" cy="34671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10" descr="im17 nuclear mod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867400" cy="3403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65F62994.wav">
            <a:hlinkClick r:id="" action="ppaction://media"/>
          </p:cNvPr>
          <p:cNvPicPr>
            <a:picLocks noChangeAspect="1"/>
          </p:cNvPicPr>
          <p:nvPr>
            <a:wavAudioFile r:embed="rId1" name="65F697BC.wav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4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Mendeleev (1834-1907)-Credited with the development of the periodic table, originally arranged according to atomic weight, today according to atomic number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</p:txBody>
      </p:sp>
      <p:pic>
        <p:nvPicPr>
          <p:cNvPr id="19459" name="Picture 4" descr="im09 tab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0" y="1828800"/>
            <a:ext cx="8458200" cy="48212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4502994.wav">
            <a:hlinkClick r:id="" action="ppaction://media"/>
          </p:cNvPr>
          <p:cNvPicPr>
            <a:picLocks noChangeAspect="1"/>
          </p:cNvPicPr>
          <p:nvPr>
            <a:wavAudioFile r:embed="rId1" name="A45082E1.wav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304800"/>
            <a:ext cx="8305800" cy="1524000"/>
          </a:xfrm>
        </p:spPr>
        <p:txBody>
          <a:bodyPr/>
          <a:lstStyle/>
          <a:p>
            <a:pPr eaLnBrk="1" hangingPunct="1"/>
            <a:r>
              <a:rPr lang="en-US" sz="2800" smtClean="0"/>
              <a:t>Bohr (1885-1962)-Electron Cloud Model or Planetary Model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20483" name="Picture 5" descr="im22 planetary at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66900" y="1447800"/>
            <a:ext cx="5410200" cy="51927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C9592994.wav">
            <a:hlinkClick r:id="" action="ppaction://media"/>
          </p:cNvPr>
          <p:cNvPicPr>
            <a:picLocks noChangeAspect="1"/>
          </p:cNvPicPr>
          <p:nvPr>
            <a:wavAudioFile r:embed="rId1" name="C9595F17.wav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The Quantum Mechanical Model is used as the current atomic model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194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There is no way to exactly know at any moment of time where an electron is exactly.</a:t>
            </a:r>
          </a:p>
        </p:txBody>
      </p:sp>
      <p:pic>
        <p:nvPicPr>
          <p:cNvPr id="2" name="B9F53010.wav">
            <a:hlinkClick r:id="" action="ppaction://media"/>
          </p:cNvPr>
          <p:cNvPicPr>
            <a:picLocks noChangeAspect="1"/>
          </p:cNvPicPr>
          <p:nvPr>
            <a:wavAudioFile r:embed="rId1" name="B9F5E76E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Most Famous Chemist of them all.</a:t>
            </a:r>
          </a:p>
        </p:txBody>
      </p:sp>
      <p:pic>
        <p:nvPicPr>
          <p:cNvPr id="18436" name="Picture 4" descr="callenderfix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5800" y="762000"/>
            <a:ext cx="7772400" cy="5829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2C7E3010.wav">
            <a:hlinkClick r:id="" action="ppaction://media"/>
          </p:cNvPr>
          <p:cNvPicPr>
            <a:picLocks noChangeAspect="1"/>
          </p:cNvPicPr>
          <p:nvPr>
            <a:wavAudioFile r:embed="rId2" name="2C7E369F.wav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2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Big Idea</a:t>
            </a:r>
            <a:endParaRPr lang="en-US" sz="2400" dirty="0"/>
          </a:p>
          <a:p>
            <a:pPr lvl="0"/>
            <a:r>
              <a:rPr lang="en-US" sz="2400" dirty="0"/>
              <a:t>Physical, chemical and nuclear changes are explained using the location and properties of subatomic particles.</a:t>
            </a:r>
          </a:p>
          <a:p>
            <a:pPr marL="0" indent="0">
              <a:buNone/>
            </a:pPr>
            <a:r>
              <a:rPr lang="en-US" sz="2400" b="1" dirty="0" smtClean="0"/>
              <a:t>Core </a:t>
            </a:r>
            <a:r>
              <a:rPr lang="en-US" sz="2400" b="1" dirty="0"/>
              <a:t>Concepts</a:t>
            </a:r>
            <a:endParaRPr lang="en-US" sz="2400" dirty="0"/>
          </a:p>
          <a:p>
            <a:pPr lvl="0"/>
            <a:r>
              <a:rPr lang="en-US" sz="2400" dirty="0"/>
              <a:t>Atoms are made up of protons, neutrons, and electrons.  These particles are defined by charge, mass, and location in the atom.</a:t>
            </a:r>
          </a:p>
          <a:p>
            <a:pPr lvl="0"/>
            <a:r>
              <a:rPr lang="en-US" sz="2400" dirty="0"/>
              <a:t>Atoms, ions and isotopes are differentiated by their numbers of protons, neutrons and electrons.</a:t>
            </a:r>
          </a:p>
        </p:txBody>
      </p:sp>
    </p:spTree>
    <p:extLst>
      <p:ext uri="{BB962C8B-B14F-4D97-AF65-F5344CB8AC3E}">
        <p14:creationId xmlns:p14="http://schemas.microsoft.com/office/powerpoint/2010/main" xmlns="" val="27308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Michigan HSCE Priority Standards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dirty="0" smtClean="0"/>
              <a:t>C4.8A </a:t>
            </a:r>
            <a:r>
              <a:rPr lang="en-US" sz="2000" dirty="0"/>
              <a:t>Identify the location, relative mass, and charge for electrons, protons, and neutrons.</a:t>
            </a:r>
          </a:p>
          <a:p>
            <a:pPr marL="0" indent="0">
              <a:buNone/>
            </a:pPr>
            <a:endParaRPr lang="en-US" sz="2000" dirty="0"/>
          </a:p>
          <a:p>
            <a:pPr lvl="0"/>
            <a:r>
              <a:rPr lang="en-US" sz="2000" dirty="0"/>
              <a:t>C4.8B Describe the atom as mostly empty space with an extremely small, dense nucleus consisting of the protons and neutrons and an electron cloud surrounding the nucleus.</a:t>
            </a:r>
          </a:p>
          <a:p>
            <a:pPr marL="0" indent="0">
              <a:buNone/>
            </a:pPr>
            <a:endParaRPr lang="en-US" sz="2000" dirty="0"/>
          </a:p>
          <a:p>
            <a:pPr lvl="0"/>
            <a:r>
              <a:rPr lang="en-US" sz="2000" dirty="0"/>
              <a:t>C4.8C Recognize that protons repel each other and that a strong force needs to be present to keep the nucleus intact.</a:t>
            </a:r>
          </a:p>
          <a:p>
            <a:pPr marL="0" indent="0">
              <a:buNone/>
            </a:pPr>
            <a:endParaRPr lang="en-US" sz="2000" dirty="0"/>
          </a:p>
          <a:p>
            <a:pPr lvl="0"/>
            <a:r>
              <a:rPr lang="en-US" sz="2000" dirty="0"/>
              <a:t>C4.8D Give the number of electrons and protons present if the fluoride ion has a -1 charge.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161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Michigan HSCE Priority Standards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/>
              <a:t>C4.10A List the number of protons, neutrons, and electrons for any given ion or isotope.</a:t>
            </a:r>
          </a:p>
          <a:p>
            <a:pPr marL="0" indent="0">
              <a:buNone/>
            </a:pPr>
            <a:endParaRPr lang="en-US" sz="2400" dirty="0"/>
          </a:p>
          <a:p>
            <a:pPr lvl="0"/>
            <a:r>
              <a:rPr lang="en-US" sz="2400" dirty="0"/>
              <a:t>C4.10B Recognize that an element always contains the same number of protons.</a:t>
            </a:r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lvl="0"/>
            <a:r>
              <a:rPr lang="en-US" sz="2400" dirty="0"/>
              <a:t>C4.10e Write the symbol for an isotope, , where Z is the atomic number, A is the mass number, and X is the symbol for the element. </a:t>
            </a:r>
          </a:p>
        </p:txBody>
      </p:sp>
    </p:spTree>
    <p:extLst>
      <p:ext uri="{BB962C8B-B14F-4D97-AF65-F5344CB8AC3E}">
        <p14:creationId xmlns:p14="http://schemas.microsoft.com/office/powerpoint/2010/main" xmlns="" val="31127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Greeks (400 B.C.)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Believed matter was made up of 4 fundamental substances:</a:t>
            </a:r>
          </a:p>
          <a:p>
            <a:pPr eaLnBrk="1" hangingPunct="1"/>
            <a:r>
              <a:rPr lang="en-US" smtClean="0"/>
              <a:t>Fire</a:t>
            </a:r>
          </a:p>
          <a:p>
            <a:pPr eaLnBrk="1" hangingPunct="1"/>
            <a:r>
              <a:rPr lang="en-US" smtClean="0"/>
              <a:t>Water</a:t>
            </a:r>
          </a:p>
          <a:p>
            <a:pPr eaLnBrk="1" hangingPunct="1"/>
            <a:r>
              <a:rPr lang="en-US" smtClean="0"/>
              <a:t>Earth</a:t>
            </a:r>
          </a:p>
          <a:p>
            <a:pPr eaLnBrk="1" hangingPunct="1"/>
            <a:r>
              <a:rPr lang="en-US" smtClean="0"/>
              <a:t>Air</a:t>
            </a:r>
          </a:p>
          <a:p>
            <a:pPr eaLnBrk="1" hangingPunct="1"/>
            <a:endParaRPr lang="en-US" smtClean="0"/>
          </a:p>
        </p:txBody>
      </p:sp>
      <p:pic>
        <p:nvPicPr>
          <p:cNvPr id="4" name="E5612947.wav">
            <a:hlinkClick r:id="" action="ppaction://media"/>
          </p:cNvPr>
          <p:cNvPicPr>
            <a:picLocks noChangeAspect="1"/>
          </p:cNvPicPr>
          <p:nvPr>
            <a:wavAudioFile r:embed="rId1" name="E56146F3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Democritis (460-370 B.C.)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A Greek who proposed the idea that matter is not infinitely divisible.</a:t>
            </a:r>
          </a:p>
          <a:p>
            <a:pPr eaLnBrk="1" hangingPunct="1"/>
            <a:r>
              <a:rPr lang="en-US" sz="2800" smtClean="0"/>
              <a:t>He coined the term atomos (atoms) to describe the smallest particles (ultimate particles)</a:t>
            </a:r>
          </a:p>
          <a:p>
            <a:pPr eaLnBrk="1" hangingPunct="1"/>
            <a:r>
              <a:rPr lang="en-US" sz="2800" smtClean="0"/>
              <a:t>Also, changes in matter result in changes in grouping of atoms</a:t>
            </a:r>
          </a:p>
          <a:p>
            <a:pPr eaLnBrk="1" hangingPunct="1"/>
            <a:r>
              <a:rPr lang="en-US" sz="2800" smtClean="0"/>
              <a:t>Aristotle rejected his ideas</a:t>
            </a:r>
          </a:p>
        </p:txBody>
      </p:sp>
      <p:pic>
        <p:nvPicPr>
          <p:cNvPr id="3" name="6A842963.wav">
            <a:hlinkClick r:id="" action="ppaction://media"/>
          </p:cNvPr>
          <p:cNvPicPr>
            <a:picLocks noChangeAspect="1"/>
          </p:cNvPicPr>
          <p:nvPr>
            <a:wavAudioFile r:embed="rId1" name="6A84C4FE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4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7467600" cy="6019800"/>
          </a:xfrm>
        </p:spPr>
        <p:txBody>
          <a:bodyPr/>
          <a:lstStyle/>
          <a:p>
            <a:pPr eaLnBrk="1" hangingPunct="1"/>
            <a:r>
              <a:rPr lang="en-US" dirty="0" smtClean="0"/>
              <a:t>Era leading up to Modern </a:t>
            </a:r>
            <a:r>
              <a:rPr lang="en-US" smtClean="0"/>
              <a:t>Chemistry – Mostly Alchemy</a:t>
            </a:r>
            <a:endParaRPr lang="en-US" dirty="0" smtClean="0"/>
          </a:p>
          <a:p>
            <a:pPr lvl="1" eaLnBrk="1" hangingPunct="1"/>
            <a:r>
              <a:rPr lang="en-US" dirty="0" smtClean="0"/>
              <a:t>Alchemists wanted to turn cheap metals into gold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Robert Boyle(1627-1697)- “First Chemist” to perform quantitative experiments, measured the relationship between pressure and volume of gases</a:t>
            </a:r>
          </a:p>
        </p:txBody>
      </p:sp>
      <p:pic>
        <p:nvPicPr>
          <p:cNvPr id="3" name="0CB12963.wav">
            <a:hlinkClick r:id="" action="ppaction://media"/>
          </p:cNvPr>
          <p:cNvPicPr>
            <a:picLocks noChangeAspect="1"/>
          </p:cNvPicPr>
          <p:nvPr>
            <a:wavAudioFile r:embed="rId1" name="0CB12AB2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7772400" cy="5715000"/>
          </a:xfrm>
        </p:spPr>
        <p:txBody>
          <a:bodyPr/>
          <a:lstStyle/>
          <a:p>
            <a:pPr eaLnBrk="1" hangingPunct="1"/>
            <a:r>
              <a:rPr lang="en-US" smtClean="0"/>
              <a:t>Antoine Lavoisier(1745-1794)</a:t>
            </a:r>
          </a:p>
          <a:p>
            <a:pPr lvl="1" eaLnBrk="1" hangingPunct="1"/>
            <a:r>
              <a:rPr lang="en-US" smtClean="0"/>
              <a:t>Explained nature of combustion</a:t>
            </a:r>
          </a:p>
          <a:p>
            <a:pPr lvl="1" eaLnBrk="1" hangingPunct="1"/>
            <a:r>
              <a:rPr lang="en-US" smtClean="0"/>
              <a:t>Verified Law of Conservation of Mass</a:t>
            </a:r>
          </a:p>
          <a:p>
            <a:pPr eaLnBrk="1" hangingPunct="1"/>
            <a:r>
              <a:rPr lang="en-US" smtClean="0"/>
              <a:t>George Stahl (phlogiston) (1660-1734)</a:t>
            </a:r>
          </a:p>
          <a:p>
            <a:pPr lvl="1" eaLnBrk="1" hangingPunct="1">
              <a:buFontTx/>
              <a:buNone/>
            </a:pPr>
            <a:endParaRPr lang="en-US" smtClean="0"/>
          </a:p>
          <a:p>
            <a:pPr eaLnBrk="1" hangingPunct="1"/>
            <a:r>
              <a:rPr lang="en-US" smtClean="0"/>
              <a:t>Joseph Priestly (1733-1804) Discovered Oxygen</a:t>
            </a:r>
          </a:p>
        </p:txBody>
      </p:sp>
      <p:pic>
        <p:nvPicPr>
          <p:cNvPr id="3" name="9D172963.wav">
            <a:hlinkClick r:id="" action="ppaction://media"/>
          </p:cNvPr>
          <p:cNvPicPr>
            <a:picLocks noChangeAspect="1"/>
          </p:cNvPicPr>
          <p:nvPr>
            <a:wavAudioFile r:embed="rId1" name="9D17C853.wav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heme/theme1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</TotalTime>
  <Words>659</Words>
  <Application>Microsoft Office PowerPoint</Application>
  <PresentationFormat>On-screen Show (4:3)</PresentationFormat>
  <Paragraphs>82</Paragraphs>
  <Slides>24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Fireworks</vt:lpstr>
      <vt:lpstr>Chapter 4 Part I History of the atom</vt:lpstr>
      <vt:lpstr>Priority Standards The Atom</vt:lpstr>
      <vt:lpstr>Objectives</vt:lpstr>
      <vt:lpstr>Michigan HSCE Priority Standards</vt:lpstr>
      <vt:lpstr>Michigan HSCE Priority Standards</vt:lpstr>
      <vt:lpstr>Greeks (400 B.C.)</vt:lpstr>
      <vt:lpstr>Democritis (460-370 B.C.)</vt:lpstr>
      <vt:lpstr>Slide 8</vt:lpstr>
      <vt:lpstr>Slide 9</vt:lpstr>
      <vt:lpstr>John Dalton (1766-1844)</vt:lpstr>
      <vt:lpstr>Dalton’s Atomic Theory</vt:lpstr>
      <vt:lpstr>Dalton’s Atomic Theory continued</vt:lpstr>
      <vt:lpstr>Dalton’s Other Ideas</vt:lpstr>
      <vt:lpstr>Slide 14</vt:lpstr>
      <vt:lpstr>Slide 15</vt:lpstr>
      <vt:lpstr>Slide 16</vt:lpstr>
      <vt:lpstr>Cathode Ray Tube Experiment</vt:lpstr>
      <vt:lpstr>Slide 18</vt:lpstr>
      <vt:lpstr>Gold Foil Experiment</vt:lpstr>
      <vt:lpstr>Slide 20</vt:lpstr>
      <vt:lpstr>Slide 21</vt:lpstr>
      <vt:lpstr>Slide 22</vt:lpstr>
      <vt:lpstr>The Quantum Mechanical Model is used as the current atomic model </vt:lpstr>
      <vt:lpstr>Slide 24</vt:lpstr>
    </vt:vector>
  </TitlesOfParts>
  <Company>wcs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#6 History of the atom</dc:title>
  <dc:creator>wcs;Robert L. Callender</dc:creator>
  <cp:lastModifiedBy>Paul Benner</cp:lastModifiedBy>
  <cp:revision>49</cp:revision>
  <dcterms:created xsi:type="dcterms:W3CDTF">2006-10-16T11:36:24Z</dcterms:created>
  <dcterms:modified xsi:type="dcterms:W3CDTF">2015-10-24T21:01:17Z</dcterms:modified>
</cp:coreProperties>
</file>