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36"/>
  </p:notesMasterIdLst>
  <p:handoutMasterIdLst>
    <p:handoutMasterId r:id="rId37"/>
  </p:handoutMasterIdLst>
  <p:sldIdLst>
    <p:sldId id="257" r:id="rId3"/>
    <p:sldId id="267" r:id="rId4"/>
    <p:sldId id="258" r:id="rId5"/>
    <p:sldId id="268" r:id="rId6"/>
    <p:sldId id="293" r:id="rId7"/>
    <p:sldId id="262" r:id="rId8"/>
    <p:sldId id="294" r:id="rId9"/>
    <p:sldId id="269" r:id="rId10"/>
    <p:sldId id="271" r:id="rId11"/>
    <p:sldId id="270" r:id="rId12"/>
    <p:sldId id="275" r:id="rId13"/>
    <p:sldId id="274" r:id="rId14"/>
    <p:sldId id="272" r:id="rId15"/>
    <p:sldId id="273" r:id="rId16"/>
    <p:sldId id="265" r:id="rId17"/>
    <p:sldId id="279" r:id="rId18"/>
    <p:sldId id="277" r:id="rId19"/>
    <p:sldId id="276" r:id="rId20"/>
    <p:sldId id="280" r:id="rId21"/>
    <p:sldId id="292" r:id="rId22"/>
    <p:sldId id="266" r:id="rId23"/>
    <p:sldId id="281" r:id="rId24"/>
    <p:sldId id="282" r:id="rId25"/>
    <p:sldId id="291" r:id="rId26"/>
    <p:sldId id="283" r:id="rId27"/>
    <p:sldId id="284" r:id="rId28"/>
    <p:sldId id="289" r:id="rId29"/>
    <p:sldId id="290" r:id="rId30"/>
    <p:sldId id="285" r:id="rId31"/>
    <p:sldId id="286" r:id="rId32"/>
    <p:sldId id="295" r:id="rId33"/>
    <p:sldId id="288" r:id="rId34"/>
    <p:sldId id="287" r:id="rId35"/>
  </p:sldIdLst>
  <p:sldSz cx="12188825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howGuides="1">
      <p:cViewPr varScale="1">
        <p:scale>
          <a:sx n="43" d="100"/>
          <a:sy n="43" d="100"/>
        </p:scale>
        <p:origin x="-810" y="-108"/>
      </p:cViewPr>
      <p:guideLst>
        <p:guide orient="horz" pos="2160"/>
        <p:guide orient="horz" pos="1008"/>
        <p:guide orient="horz" pos="3888"/>
        <p:guide orient="horz" pos="864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2562" y="96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57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C4A419E1-01B8-4EB0-80FF-DA11B42C9C93}" type="slidenum">
              <a:rPr lang="en-US" smtClean="0">
                <a:latin typeface="Arial" charset="0"/>
              </a:rPr>
              <a:pPr eaLnBrk="1" hangingPunct="1"/>
              <a:t>31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352" tIns="45366" rIns="92352" bIns="45366"/>
          <a:lstStyle/>
          <a:p>
            <a:pPr eaLnBrk="1" hangingPunct="1"/>
            <a:endParaRPr lang="en-US" smtClean="0"/>
          </a:p>
        </p:txBody>
      </p:sp>
      <p:sp>
        <p:nvSpPr>
          <p:cNvPr id="358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04850"/>
            <a:ext cx="6181725" cy="3478213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xmlns="" val="946110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C4A419E1-01B8-4EB0-80FF-DA11B42C9C93}" type="slidenum">
              <a:rPr lang="en-US" smtClean="0">
                <a:latin typeface="Arial" charset="0"/>
              </a:rPr>
              <a:pPr eaLnBrk="1" hangingPunct="1"/>
              <a:t>32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352" tIns="45366" rIns="92352" bIns="45366"/>
          <a:lstStyle/>
          <a:p>
            <a:pPr eaLnBrk="1" hangingPunct="1"/>
            <a:endParaRPr lang="en-US" smtClean="0"/>
          </a:p>
        </p:txBody>
      </p:sp>
      <p:sp>
        <p:nvSpPr>
          <p:cNvPr id="358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04850"/>
            <a:ext cx="6181725" cy="3478213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xmlns="" val="1220096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E9397B2-0167-4F22-8708-DFDB138FD040}" type="slidenum">
              <a:rPr lang="en-US" smtClean="0">
                <a:latin typeface="Arial" charset="0"/>
              </a:rPr>
              <a:pPr eaLnBrk="1" hangingPunct="1"/>
              <a:t>33</a:t>
            </a:fld>
            <a:endParaRPr 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See page 17 for example of how not to waste sig. figs., measurements should be made to be at least as significant as the least significant measurement.</a:t>
            </a:r>
          </a:p>
        </p:txBody>
      </p:sp>
    </p:spTree>
    <p:extLst>
      <p:ext uri="{BB962C8B-B14F-4D97-AF65-F5344CB8AC3E}">
        <p14:creationId xmlns:p14="http://schemas.microsoft.com/office/powerpoint/2010/main" xmlns="" val="417317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406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F46CB60-B6D7-497C-9A07-EBD4E5E41EC1}" type="slidenum">
              <a:rPr lang="en-US" smtClean="0">
                <a:latin typeface="Arial" charset="0"/>
              </a:rPr>
              <a:pPr eaLnBrk="1" hangingPunct="1"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352" tIns="45366" rIns="92352" bIns="45366"/>
          <a:lstStyle/>
          <a:p>
            <a:pPr eaLnBrk="1" hangingPunct="1"/>
            <a:endParaRPr lang="en-US" smtClean="0"/>
          </a:p>
        </p:txBody>
      </p:sp>
      <p:sp>
        <p:nvSpPr>
          <p:cNvPr id="297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04850"/>
            <a:ext cx="6181725" cy="3478213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xmlns="" val="800015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E2663E2-82ED-485C-B7E2-2C5C85D018FF}" type="slidenum">
              <a:rPr lang="en-US" smtClean="0">
                <a:latin typeface="Arial" charset="0"/>
              </a:rPr>
              <a:pPr eaLnBrk="1" hangingPunct="1"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750104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83E3642-E3F7-47CD-B959-62298796E643}" type="slidenum">
              <a:rPr lang="en-US" smtClean="0">
                <a:latin typeface="Arial" charset="0"/>
              </a:rPr>
              <a:pPr eaLnBrk="1" hangingPunct="1"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35007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A155F38E-D310-4896-834E-1535AB2FE7D7}" type="slidenum">
              <a:rPr lang="en-US" smtClean="0">
                <a:latin typeface="Arial" charset="0"/>
              </a:rPr>
              <a:pPr eaLnBrk="1" hangingPunct="1"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See fig 1.8 pg 22 for deriving equations</a:t>
            </a:r>
          </a:p>
          <a:p>
            <a:pPr eaLnBrk="1" hangingPunct="1"/>
            <a:r>
              <a:rPr lang="en-US" smtClean="0"/>
              <a:t>212-32 = 180</a:t>
            </a:r>
          </a:p>
          <a:p>
            <a:pPr eaLnBrk="1" hangingPunct="1"/>
            <a:r>
              <a:rPr lang="en-US" smtClean="0"/>
              <a:t>100-0 = 100</a:t>
            </a:r>
          </a:p>
          <a:p>
            <a:pPr eaLnBrk="1" hangingPunct="1"/>
            <a:r>
              <a:rPr lang="en-US" smtClean="0"/>
              <a:t>180/100 = 9/5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Subtract 32 from degrees Fahrenheit in order to obtain zero position</a:t>
            </a:r>
          </a:p>
        </p:txBody>
      </p:sp>
    </p:spTree>
    <p:extLst>
      <p:ext uri="{BB962C8B-B14F-4D97-AF65-F5344CB8AC3E}">
        <p14:creationId xmlns:p14="http://schemas.microsoft.com/office/powerpoint/2010/main" xmlns="" val="2135066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9DBBB40-2CEF-47D3-9830-C28A973904C8}" type="slidenum">
              <a:rPr lang="en-US" smtClean="0">
                <a:latin typeface="Arial" charset="0"/>
              </a:rPr>
              <a:pPr eaLnBrk="1" hangingPunct="1"/>
              <a:t>27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352" tIns="45366" rIns="92352" bIns="45366"/>
          <a:lstStyle/>
          <a:p>
            <a:pPr eaLnBrk="1" hangingPunct="1"/>
            <a:endParaRPr lang="en-US" smtClean="0"/>
          </a:p>
        </p:txBody>
      </p:sp>
      <p:sp>
        <p:nvSpPr>
          <p:cNvPr id="368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04850"/>
            <a:ext cx="6181725" cy="3478213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xmlns="" val="3912072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7F13B4D5-0B0E-42F4-A01A-03A0903D8591}" type="slidenum">
              <a:rPr lang="en-US" smtClean="0">
                <a:latin typeface="Arial" charset="0"/>
              </a:rPr>
              <a:pPr eaLnBrk="1" hangingPunct="1"/>
              <a:t>28</a:t>
            </a:fld>
            <a:endParaRPr 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352" tIns="45366" rIns="92352" bIns="45366"/>
          <a:lstStyle/>
          <a:p>
            <a:pPr eaLnBrk="1" hangingPunct="1"/>
            <a:endParaRPr lang="en-US" smtClean="0"/>
          </a:p>
        </p:txBody>
      </p:sp>
      <p:sp>
        <p:nvSpPr>
          <p:cNvPr id="3789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04850"/>
            <a:ext cx="6181725" cy="3478213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xmlns="" val="3890013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2C6EDD7-6F93-437C-8C9C-B96153F02F21}" type="slidenum">
              <a:rPr lang="en-US" smtClean="0">
                <a:latin typeface="Arial" charset="0"/>
              </a:rPr>
              <a:pPr eaLnBrk="1" hangingPunct="1"/>
              <a:t>29</a:t>
            </a:fld>
            <a:endParaRPr 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33309" indent="-233309">
              <a:buFontTx/>
              <a:buAutoNum type="arabicPeriod"/>
            </a:pPr>
            <a:r>
              <a:rPr lang="en-US" smtClean="0"/>
              <a:t>12345</a:t>
            </a:r>
          </a:p>
          <a:p>
            <a:pPr marL="233309" indent="-233309">
              <a:buFontTx/>
              <a:buAutoNum type="arabicPeriod"/>
            </a:pPr>
            <a:r>
              <a:rPr lang="en-US" smtClean="0"/>
              <a:t> </a:t>
            </a:r>
          </a:p>
          <a:p>
            <a:pPr marL="699927" lvl="1" indent="-233309">
              <a:buFontTx/>
              <a:buAutoNum type="alphaLcPeriod"/>
            </a:pPr>
            <a:r>
              <a:rPr lang="en-US" smtClean="0"/>
              <a:t>0.000001</a:t>
            </a:r>
          </a:p>
          <a:p>
            <a:pPr marL="699927" lvl="1" indent="-233309">
              <a:buFontTx/>
              <a:buAutoNum type="alphaLcPeriod"/>
            </a:pPr>
            <a:r>
              <a:rPr lang="en-US" smtClean="0"/>
              <a:t> 1001</a:t>
            </a:r>
          </a:p>
          <a:p>
            <a:pPr marL="699927" lvl="1" indent="-233309">
              <a:buFontTx/>
              <a:buAutoNum type="alphaLcPeriod"/>
            </a:pPr>
            <a:r>
              <a:rPr lang="en-US" smtClean="0"/>
              <a:t>100.0</a:t>
            </a:r>
          </a:p>
          <a:p>
            <a:pPr marL="699927" lvl="1" indent="-233309">
              <a:buFontTx/>
              <a:buAutoNum type="alphaLcPeriod"/>
            </a:pPr>
            <a:endParaRPr lang="en-US" smtClean="0"/>
          </a:p>
          <a:p>
            <a:pPr marL="699927" lvl="1" indent="-233309"/>
            <a:r>
              <a:rPr lang="en-US" smtClean="0"/>
              <a:t>3.  32</a:t>
            </a:r>
            <a:r>
              <a:rPr lang="en-US" baseline="30000" smtClean="0"/>
              <a:t>o</a:t>
            </a:r>
            <a:r>
              <a:rPr lang="en-US" smtClean="0"/>
              <a:t>F is = 0</a:t>
            </a:r>
            <a:r>
              <a:rPr lang="en-US" baseline="30000" smtClean="0"/>
              <a:t>o</a:t>
            </a:r>
            <a:r>
              <a:rPr lang="en-US" smtClean="0"/>
              <a:t>C</a:t>
            </a:r>
          </a:p>
          <a:p>
            <a:pPr marL="233309" indent="-233309"/>
            <a:r>
              <a:rPr lang="en-US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633103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BBE6BF-C811-45BB-8BA9-22EFF2B83FFA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pic>
        <p:nvPicPr>
          <p:cNvPr id="55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01147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1C5-B5F2-469F-BA25-292CFCDAF6E0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34967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85FE-5443-4629-8A1C-6F6EA57CBD60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4863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7813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441" y="1600201"/>
            <a:ext cx="10969943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72FCA-31F5-43FE-8CDC-B4CE34449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712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7813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1"/>
            <a:ext cx="5383398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68F93-7B45-40B1-BEEC-8C0DCD530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415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7813"/>
            <a:ext cx="10969943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9BFA0-319D-4C16-9854-2CA3650D9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724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9362CC-4597-4E8E-AFE5-237B3DA1FF07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53219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F63988-78D4-46C4-B808-1786C6A42859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454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454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12873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2C1EE-CCC0-4F27-8918-BF938AC1419F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4328" y="1600200"/>
            <a:ext cx="45720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5496" y="1600200"/>
            <a:ext cx="45720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5384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A0C48B-9D86-4C33-9BD3-2929B1D74E3D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4328" y="2514600"/>
            <a:ext cx="4572000" cy="365556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4328" y="1499616"/>
            <a:ext cx="4572000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36615" y="2514706"/>
            <a:ext cx="4572000" cy="365749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6615" y="1499616"/>
            <a:ext cx="4572000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84896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7B711C-F9D6-42CE-B848-D107B7756573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8792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5180250" y="6356351"/>
            <a:ext cx="1218883" cy="365125"/>
          </a:xfrm>
        </p:spPr>
        <p:txBody>
          <a:bodyPr/>
          <a:lstStyle/>
          <a:p>
            <a:fld id="{4C1EAC44-87EE-4E25-9BCB-D1B8F4FDD9D1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5933" y="6356351"/>
            <a:ext cx="39740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609441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328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8E44B9-3FFE-4574-9630-3E5A6F960186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2" name="Rectangle 11"/>
          <p:cNvSpPr/>
          <p:nvPr userDrawn="1"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7639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492-7803-4716-B969-A5873965FF8A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5645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FD004168-AADC-4457-9784-543656FEE4FC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pic>
        <p:nvPicPr>
          <p:cNvPr id="46" name="Picture 2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413" y="1600200"/>
            <a:ext cx="94728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14151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199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8" y="1143000"/>
            <a:ext cx="9152143" cy="51054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Scientific Method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Graphing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Qualitative v. Quantitative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Scientific Notation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Significant Figures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Measurements </a:t>
            </a:r>
            <a:r>
              <a:rPr lang="en-US" dirty="0"/>
              <a:t>and Units (Certain v. Uncertain Digits</a:t>
            </a:r>
            <a:r>
              <a:rPr lang="en-US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Unit Conversions (Dimensional Analysis)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Accuracy and Precision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0612" y="228600"/>
            <a:ext cx="8329031" cy="914400"/>
          </a:xfrm>
        </p:spPr>
        <p:txBody>
          <a:bodyPr/>
          <a:lstStyle/>
          <a:p>
            <a:r>
              <a:rPr lang="en-US" dirty="0" smtClean="0"/>
              <a:t>Chemistry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759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7212" y="277813"/>
            <a:ext cx="9752172" cy="1143000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The Fundamental SI Units</a:t>
            </a:r>
          </a:p>
        </p:txBody>
      </p:sp>
      <p:graphicFrame>
        <p:nvGraphicFramePr>
          <p:cNvPr id="5123" name="Object 3">
            <a:hlinkClick r:id="" action="ppaction://ole?verb=0"/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505062579"/>
              </p:ext>
            </p:extLst>
          </p:nvPr>
        </p:nvGraphicFramePr>
        <p:xfrm>
          <a:off x="3332163" y="1606550"/>
          <a:ext cx="7473950" cy="4916488"/>
        </p:xfrm>
        <a:graphic>
          <a:graphicData uri="http://schemas.openxmlformats.org/presentationml/2006/ole">
            <p:oleObj spid="_x0000_s1032" name="Document" r:id="rId4" imgW="7914971" imgH="5206306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039826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Derived Units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Volume</a:t>
            </a:r>
          </a:p>
          <a:p>
            <a:pPr eaLnBrk="1" hangingPunct="1">
              <a:defRPr/>
            </a:pPr>
            <a:r>
              <a:rPr lang="en-US" dirty="0" smtClean="0"/>
              <a:t>1mL = 1cm</a:t>
            </a:r>
            <a:r>
              <a:rPr lang="en-US" baseline="30000" dirty="0" smtClean="0"/>
              <a:t>3</a:t>
            </a:r>
          </a:p>
          <a:p>
            <a:pPr eaLnBrk="1" hangingPunct="1">
              <a:defRPr/>
            </a:pPr>
            <a:r>
              <a:rPr lang="en-US" dirty="0" smtClean="0"/>
              <a:t>1L = 1 dm</a:t>
            </a:r>
            <a:r>
              <a:rPr lang="en-US" baseline="30000" dirty="0" smtClean="0"/>
              <a:t>3</a:t>
            </a:r>
          </a:p>
          <a:p>
            <a:pPr eaLnBrk="1" hangingPunct="1">
              <a:defRPr/>
            </a:pPr>
            <a:r>
              <a:rPr lang="en-US" dirty="0" smtClean="0"/>
              <a:t>Density= mass per unit volume</a:t>
            </a:r>
          </a:p>
          <a:p>
            <a:pPr eaLnBrk="1" hangingPunct="1">
              <a:defRPr/>
            </a:pPr>
            <a:r>
              <a:rPr lang="en-US" dirty="0" smtClean="0"/>
              <a:t>Density units g/mL (solids and liquids) or g/L (gases)</a:t>
            </a:r>
          </a:p>
        </p:txBody>
      </p:sp>
    </p:spTree>
    <p:extLst>
      <p:ext uri="{BB962C8B-B14F-4D97-AF65-F5344CB8AC3E}">
        <p14:creationId xmlns:p14="http://schemas.microsoft.com/office/powerpoint/2010/main" xmlns="" val="75392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36812" y="1752600"/>
            <a:ext cx="8229600" cy="1760538"/>
          </a:xfrm>
          <a:noFill/>
        </p:spPr>
      </p:pic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2344738" y="869951"/>
            <a:ext cx="7254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King  Hector  Drove  My  Dad’s  Car  Monday</a:t>
            </a:r>
          </a:p>
        </p:txBody>
      </p:sp>
    </p:spTree>
    <p:extLst>
      <p:ext uri="{BB962C8B-B14F-4D97-AF65-F5344CB8AC3E}">
        <p14:creationId xmlns:p14="http://schemas.microsoft.com/office/powerpoint/2010/main" xmlns="" val="406339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3413" y="177800"/>
            <a:ext cx="9472824" cy="96440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Large SI Prefixes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dirty="0" err="1"/>
              <a:t>Exa</a:t>
            </a:r>
            <a:r>
              <a:rPr lang="en-US" dirty="0"/>
              <a:t>		</a:t>
            </a:r>
            <a:r>
              <a:rPr lang="en-US" dirty="0" smtClean="0"/>
              <a:t>E</a:t>
            </a:r>
            <a:r>
              <a:rPr lang="en-US" dirty="0"/>
              <a:t>		10</a:t>
            </a:r>
            <a:r>
              <a:rPr lang="en-US" baseline="30000" dirty="0"/>
              <a:t>18</a:t>
            </a:r>
          </a:p>
          <a:p>
            <a:pPr marL="0" indent="0">
              <a:buNone/>
              <a:defRPr/>
            </a:pPr>
            <a:r>
              <a:rPr lang="en-US" dirty="0"/>
              <a:t>Peta		P		10</a:t>
            </a:r>
            <a:r>
              <a:rPr lang="en-US" baseline="30000" dirty="0"/>
              <a:t>15</a:t>
            </a:r>
          </a:p>
          <a:p>
            <a:pPr marL="0" indent="0">
              <a:buNone/>
              <a:defRPr/>
            </a:pPr>
            <a:r>
              <a:rPr lang="en-US" dirty="0"/>
              <a:t>Tera		T		10</a:t>
            </a:r>
            <a:r>
              <a:rPr lang="en-US" baseline="30000" dirty="0"/>
              <a:t>12</a:t>
            </a:r>
          </a:p>
          <a:p>
            <a:pPr marL="0" indent="0">
              <a:buNone/>
              <a:defRPr/>
            </a:pPr>
            <a:r>
              <a:rPr lang="en-US" dirty="0"/>
              <a:t>Giga		G		10</a:t>
            </a:r>
            <a:r>
              <a:rPr lang="en-US" baseline="30000" dirty="0"/>
              <a:t>9</a:t>
            </a:r>
          </a:p>
          <a:p>
            <a:pPr marL="0" indent="0">
              <a:buNone/>
              <a:defRPr/>
            </a:pPr>
            <a:r>
              <a:rPr lang="en-US" dirty="0"/>
              <a:t>Mega		M		10</a:t>
            </a:r>
            <a:r>
              <a:rPr lang="en-US" baseline="30000" dirty="0"/>
              <a:t>6</a:t>
            </a:r>
          </a:p>
          <a:p>
            <a:pPr marL="0" indent="0">
              <a:buNone/>
              <a:defRPr/>
            </a:pPr>
            <a:r>
              <a:rPr lang="en-US" dirty="0"/>
              <a:t>Kilo		k		10</a:t>
            </a:r>
            <a:r>
              <a:rPr lang="en-US" baseline="30000" dirty="0"/>
              <a:t>3</a:t>
            </a:r>
          </a:p>
          <a:p>
            <a:pPr marL="0" indent="0">
              <a:buNone/>
              <a:defRPr/>
            </a:pPr>
            <a:r>
              <a:rPr lang="en-US" dirty="0" err="1"/>
              <a:t>Hecto</a:t>
            </a:r>
            <a:r>
              <a:rPr lang="en-US" dirty="0"/>
              <a:t>		h		10</a:t>
            </a:r>
            <a:r>
              <a:rPr lang="en-US" baseline="30000" dirty="0"/>
              <a:t>2</a:t>
            </a:r>
          </a:p>
          <a:p>
            <a:pPr marL="0" indent="0">
              <a:buNone/>
              <a:defRPr/>
            </a:pPr>
            <a:r>
              <a:rPr lang="en-US" dirty="0" err="1"/>
              <a:t>Deka</a:t>
            </a:r>
            <a:r>
              <a:rPr lang="en-US" dirty="0"/>
              <a:t>		da		10</a:t>
            </a:r>
            <a:r>
              <a:rPr lang="en-US" baseline="30000" dirty="0"/>
              <a:t>1</a:t>
            </a:r>
          </a:p>
          <a:p>
            <a:pPr marL="0" indent="0">
              <a:buNone/>
              <a:defRPr/>
            </a:pPr>
            <a:r>
              <a:rPr lang="en-US" dirty="0"/>
              <a:t>Base unit</a:t>
            </a:r>
            <a:r>
              <a:rPr lang="en-US" dirty="0">
                <a:solidFill>
                  <a:schemeClr val="accent2"/>
                </a:solidFill>
              </a:rPr>
              <a:t>                     </a:t>
            </a:r>
            <a:r>
              <a:rPr lang="en-US" dirty="0" smtClean="0">
                <a:solidFill>
                  <a:schemeClr val="accent2"/>
                </a:solidFill>
              </a:rPr>
              <a:t>	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178531" y="1142205"/>
            <a:ext cx="2922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Size compared to base unit</a:t>
            </a:r>
          </a:p>
        </p:txBody>
      </p:sp>
    </p:spTree>
    <p:extLst>
      <p:ext uri="{BB962C8B-B14F-4D97-AF65-F5344CB8AC3E}">
        <p14:creationId xmlns:p14="http://schemas.microsoft.com/office/powerpoint/2010/main" xmlns="" val="67023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Small SI Prefixes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dirty="0"/>
              <a:t>Base</a:t>
            </a:r>
          </a:p>
          <a:p>
            <a:pPr marL="0" indent="0">
              <a:buNone/>
              <a:defRPr/>
            </a:pPr>
            <a:r>
              <a:rPr lang="en-US" dirty="0"/>
              <a:t>Deci		d		10</a:t>
            </a:r>
            <a:r>
              <a:rPr lang="en-US" baseline="30000" dirty="0"/>
              <a:t>-1</a:t>
            </a:r>
          </a:p>
          <a:p>
            <a:pPr marL="0" indent="0">
              <a:buNone/>
              <a:defRPr/>
            </a:pPr>
            <a:r>
              <a:rPr lang="en-US" dirty="0" err="1"/>
              <a:t>Centi</a:t>
            </a:r>
            <a:r>
              <a:rPr lang="en-US" dirty="0"/>
              <a:t>		c		10</a:t>
            </a:r>
            <a:r>
              <a:rPr lang="en-US" baseline="30000" dirty="0"/>
              <a:t>-2</a:t>
            </a:r>
          </a:p>
          <a:p>
            <a:pPr marL="0" indent="0">
              <a:buNone/>
              <a:defRPr/>
            </a:pPr>
            <a:r>
              <a:rPr lang="en-US" dirty="0" err="1"/>
              <a:t>Milli</a:t>
            </a:r>
            <a:r>
              <a:rPr lang="en-US" dirty="0"/>
              <a:t>		m		10</a:t>
            </a:r>
            <a:r>
              <a:rPr lang="en-US" baseline="30000" dirty="0"/>
              <a:t>-3</a:t>
            </a:r>
          </a:p>
          <a:p>
            <a:pPr marL="0" indent="0">
              <a:buNone/>
              <a:defRPr/>
            </a:pPr>
            <a:r>
              <a:rPr lang="en-US" dirty="0"/>
              <a:t>Micro		</a:t>
            </a:r>
            <a:r>
              <a:rPr lang="en-US" dirty="0">
                <a:sym typeface="Symbol" pitchFamily="18" charset="2"/>
              </a:rPr>
              <a:t>		10</a:t>
            </a:r>
            <a:r>
              <a:rPr lang="en-US" baseline="30000" dirty="0">
                <a:sym typeface="Symbol" pitchFamily="18" charset="2"/>
              </a:rPr>
              <a:t>-6</a:t>
            </a:r>
          </a:p>
          <a:p>
            <a:pPr marL="0" indent="0">
              <a:buNone/>
              <a:defRPr/>
            </a:pPr>
            <a:r>
              <a:rPr lang="en-US" dirty="0">
                <a:sym typeface="Symbol" pitchFamily="18" charset="2"/>
              </a:rPr>
              <a:t>Nano		n		10</a:t>
            </a:r>
            <a:r>
              <a:rPr lang="en-US" baseline="30000" dirty="0">
                <a:sym typeface="Symbol" pitchFamily="18" charset="2"/>
              </a:rPr>
              <a:t>-9</a:t>
            </a:r>
          </a:p>
          <a:p>
            <a:pPr marL="0" indent="0">
              <a:buNone/>
              <a:defRPr/>
            </a:pPr>
            <a:r>
              <a:rPr lang="en-US" dirty="0">
                <a:sym typeface="Symbol" pitchFamily="18" charset="2"/>
              </a:rPr>
              <a:t>Pico		p		10</a:t>
            </a:r>
            <a:r>
              <a:rPr lang="en-US" baseline="30000" dirty="0">
                <a:sym typeface="Symbol" pitchFamily="18" charset="2"/>
              </a:rPr>
              <a:t>-12</a:t>
            </a:r>
          </a:p>
          <a:p>
            <a:pPr marL="0" indent="0">
              <a:buNone/>
              <a:defRPr/>
            </a:pPr>
            <a:r>
              <a:rPr lang="en-US" dirty="0" err="1">
                <a:sym typeface="Symbol" pitchFamily="18" charset="2"/>
              </a:rPr>
              <a:t>Femto</a:t>
            </a:r>
            <a:r>
              <a:rPr lang="en-US" dirty="0">
                <a:sym typeface="Symbol" pitchFamily="18" charset="2"/>
              </a:rPr>
              <a:t>		f		10</a:t>
            </a:r>
            <a:r>
              <a:rPr lang="en-US" baseline="30000" dirty="0">
                <a:sym typeface="Symbol" pitchFamily="18" charset="2"/>
              </a:rPr>
              <a:t>-15</a:t>
            </a:r>
          </a:p>
          <a:p>
            <a:pPr marL="0" indent="0">
              <a:buNone/>
              <a:defRPr/>
            </a:pPr>
            <a:r>
              <a:rPr lang="en-US" dirty="0" err="1">
                <a:sym typeface="Symbol" pitchFamily="18" charset="2"/>
              </a:rPr>
              <a:t>Atto</a:t>
            </a:r>
            <a:r>
              <a:rPr lang="en-US" dirty="0">
                <a:sym typeface="Symbol" pitchFamily="18" charset="2"/>
              </a:rPr>
              <a:t>		a		10</a:t>
            </a:r>
            <a:r>
              <a:rPr lang="en-US" baseline="30000" dirty="0">
                <a:sym typeface="Symbol" pitchFamily="18" charset="2"/>
              </a:rPr>
              <a:t>-18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4722812" y="1416843"/>
            <a:ext cx="2922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Size compared to base unit</a:t>
            </a:r>
          </a:p>
        </p:txBody>
      </p:sp>
    </p:spTree>
    <p:extLst>
      <p:ext uri="{BB962C8B-B14F-4D97-AF65-F5344CB8AC3E}">
        <p14:creationId xmlns:p14="http://schemas.microsoft.com/office/powerpoint/2010/main" xmlns="" val="49204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Conversions (Dimensional Analysis)</a:t>
            </a:r>
            <a:endParaRPr lang="en-US" dirty="0"/>
          </a:p>
        </p:txBody>
      </p:sp>
      <p:pic>
        <p:nvPicPr>
          <p:cNvPr id="3074" name="Picture 2" descr="https://sp.yimg.com/ib/th?id=JN.QPtKFOqGL5iEUZOZLIEfrg&amp;pid=15.1&amp;P=0&amp;w=300&amp;h=3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0612" y="1600200"/>
            <a:ext cx="28575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rescentok.com/staff/jaskew/ISR/chemistry/factors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537" y="3581400"/>
            <a:ext cx="8813972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776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2" y="277813"/>
            <a:ext cx="9599772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Dimensional Analysis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2" y="1600201"/>
            <a:ext cx="8154988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Dimensional Analysis/Factor Labeling/Cross-cancel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 method of problem solving involving conversion factors equal to 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Units must always cancel to give desired units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See page 34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522413" y="28966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44985318"/>
              </p:ext>
            </p:extLst>
          </p:nvPr>
        </p:nvGraphicFramePr>
        <p:xfrm>
          <a:off x="2862263" y="4724400"/>
          <a:ext cx="6815137" cy="1158875"/>
        </p:xfrm>
        <a:graphic>
          <a:graphicData uri="http://schemas.openxmlformats.org/presentationml/2006/ole">
            <p:oleObj spid="_x0000_s3081" name="Equation" r:id="rId3" imgW="2628720" imgH="4442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00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visionlearning.com/library/modules/mid48/Image/VLObject-318-0211210211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2012" y="609600"/>
            <a:ext cx="50117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612" y="38100"/>
            <a:ext cx="441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Temperature Scale Comparisons</a:t>
            </a:r>
            <a:endParaRPr lang="en-US" dirty="0"/>
          </a:p>
        </p:txBody>
      </p:sp>
      <p:pic>
        <p:nvPicPr>
          <p:cNvPr id="13318" name="Picture 6" descr="http://www2.selu.edu/Academics/Faculty/wparkinson/help/gas_units/scale5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2" y="1066800"/>
            <a:ext cx="2438400" cy="51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089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Temperature Conversions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22413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92686716"/>
              </p:ext>
            </p:extLst>
          </p:nvPr>
        </p:nvGraphicFramePr>
        <p:xfrm>
          <a:off x="2589212" y="1605729"/>
          <a:ext cx="2792413" cy="608013"/>
        </p:xfrm>
        <a:graphic>
          <a:graphicData uri="http://schemas.openxmlformats.org/presentationml/2006/ole">
            <p:oleObj spid="_x0000_s2074" name="Equation" r:id="rId4" imgW="1040948" imgH="228501" progId="Equation.3">
              <p:embed/>
            </p:oleObj>
          </a:graphicData>
        </a:graphic>
      </p:graphicFrame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22413" y="30443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69947073"/>
              </p:ext>
            </p:extLst>
          </p:nvPr>
        </p:nvGraphicFramePr>
        <p:xfrm>
          <a:off x="2589212" y="2514601"/>
          <a:ext cx="2895600" cy="614363"/>
        </p:xfrm>
        <a:graphic>
          <a:graphicData uri="http://schemas.openxmlformats.org/presentationml/2006/ole">
            <p:oleObj spid="_x0000_s2075" name="Equation" r:id="rId5" imgW="1066800" imgH="228600" progId="Equation.3">
              <p:embed/>
            </p:oleObj>
          </a:graphicData>
        </a:graphic>
      </p:graphicFrame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436812" y="3279776"/>
            <a:ext cx="60639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aseline="30000" dirty="0" err="1">
                <a:latin typeface="Times New Roman" pitchFamily="18" charset="0"/>
              </a:rPr>
              <a:t>o</a:t>
            </a:r>
            <a:r>
              <a:rPr lang="en-US" sz="2400" dirty="0" err="1">
                <a:latin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</a:rPr>
              <a:t> degrees Celsius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K Kelvin Temperature or Absolute Temperature</a:t>
            </a:r>
          </a:p>
          <a:p>
            <a:pPr eaLnBrk="1" hangingPunct="1"/>
            <a:r>
              <a:rPr lang="en-US" sz="2400" baseline="30000" dirty="0" err="1">
                <a:latin typeface="Times New Roman" pitchFamily="18" charset="0"/>
              </a:rPr>
              <a:t>o</a:t>
            </a:r>
            <a:r>
              <a:rPr lang="en-US" sz="2400" dirty="0" err="1">
                <a:latin typeface="Times New Roman" pitchFamily="18" charset="0"/>
              </a:rPr>
              <a:t>F</a:t>
            </a:r>
            <a:r>
              <a:rPr lang="en-US" sz="2400" dirty="0">
                <a:latin typeface="Times New Roman" pitchFamily="18" charset="0"/>
              </a:rPr>
              <a:t> degrees Fahrenheit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436813" y="4727576"/>
            <a:ext cx="51217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Arial" charset="0"/>
              </a:rPr>
              <a:t>Water boils at 100</a:t>
            </a:r>
            <a:r>
              <a:rPr lang="en-US" sz="2400" baseline="30000">
                <a:latin typeface="Arial" charset="0"/>
              </a:rPr>
              <a:t>o</a:t>
            </a:r>
            <a:r>
              <a:rPr lang="en-US" sz="2400">
                <a:latin typeface="Arial" charset="0"/>
              </a:rPr>
              <a:t>C and 212</a:t>
            </a:r>
            <a:r>
              <a:rPr lang="en-US" sz="2400" baseline="30000">
                <a:latin typeface="Arial" charset="0"/>
              </a:rPr>
              <a:t>o</a:t>
            </a:r>
            <a:r>
              <a:rPr lang="en-US" sz="2400">
                <a:latin typeface="Arial" charset="0"/>
              </a:rPr>
              <a:t>F</a:t>
            </a:r>
          </a:p>
          <a:p>
            <a:pPr eaLnBrk="1" hangingPunct="1"/>
            <a:r>
              <a:rPr lang="en-US" sz="2400">
                <a:latin typeface="Arial" charset="0"/>
              </a:rPr>
              <a:t>Water Freeze/Melts at 0</a:t>
            </a:r>
            <a:r>
              <a:rPr lang="en-US" sz="2400" baseline="30000">
                <a:latin typeface="Arial" charset="0"/>
              </a:rPr>
              <a:t>o</a:t>
            </a:r>
            <a:r>
              <a:rPr lang="en-US" sz="2400">
                <a:latin typeface="Arial" charset="0"/>
              </a:rPr>
              <a:t>C and 32</a:t>
            </a:r>
            <a:r>
              <a:rPr lang="en-US" sz="2400" baseline="30000">
                <a:latin typeface="Arial" charset="0"/>
              </a:rPr>
              <a:t>o</a:t>
            </a:r>
            <a:r>
              <a:rPr lang="en-US" sz="2400">
                <a:latin typeface="Arial" charset="0"/>
              </a:rPr>
              <a:t>F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522413" y="2939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01256347"/>
              </p:ext>
            </p:extLst>
          </p:nvPr>
        </p:nvGraphicFramePr>
        <p:xfrm>
          <a:off x="7085012" y="1524000"/>
          <a:ext cx="2408238" cy="954088"/>
        </p:xfrm>
        <a:graphic>
          <a:graphicData uri="http://schemas.openxmlformats.org/presentationml/2006/ole">
            <p:oleObj spid="_x0000_s2076" name="Equation" r:id="rId6" imgW="990170" imgH="393529" progId="Equation.3">
              <p:embed/>
            </p:oleObj>
          </a:graphicData>
        </a:graphic>
      </p:graphicFrame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522413" y="2939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52002139"/>
              </p:ext>
            </p:extLst>
          </p:nvPr>
        </p:nvGraphicFramePr>
        <p:xfrm>
          <a:off x="7172984" y="2662511"/>
          <a:ext cx="2209800" cy="962025"/>
        </p:xfrm>
        <a:graphic>
          <a:graphicData uri="http://schemas.openxmlformats.org/presentationml/2006/ole">
            <p:oleObj spid="_x0000_s2077" name="Equation" r:id="rId7" imgW="901309" imgH="393529" progId="Equation.3">
              <p:embed/>
            </p:oleObj>
          </a:graphicData>
        </a:graphic>
      </p:graphicFrame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497138" y="5903913"/>
            <a:ext cx="3725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Discuss deriving </a:t>
            </a:r>
            <a:r>
              <a:rPr lang="en-US" baseline="30000">
                <a:latin typeface="Arial" charset="0"/>
              </a:rPr>
              <a:t>o</a:t>
            </a:r>
            <a:r>
              <a:rPr lang="en-US">
                <a:latin typeface="Arial" charset="0"/>
              </a:rPr>
              <a:t>F</a:t>
            </a:r>
            <a:r>
              <a:rPr lang="en-US">
                <a:latin typeface="Arial" charset="0"/>
                <a:sym typeface="Wingdings" pitchFamily="2" charset="2"/>
              </a:rPr>
              <a:t></a:t>
            </a:r>
            <a:r>
              <a:rPr lang="en-US" baseline="30000">
                <a:latin typeface="Arial" charset="0"/>
                <a:sym typeface="Wingdings" pitchFamily="2" charset="2"/>
              </a:rPr>
              <a:t>o</a:t>
            </a:r>
            <a:r>
              <a:rPr lang="en-US">
                <a:latin typeface="Arial" charset="0"/>
                <a:sym typeface="Wingdings" pitchFamily="2" charset="2"/>
              </a:rPr>
              <a:t>C equations </a:t>
            </a: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18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Percent Error</a:t>
            </a:r>
          </a:p>
        </p:txBody>
      </p:sp>
      <p:graphicFrame>
        <p:nvGraphicFramePr>
          <p:cNvPr id="15363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491951966"/>
              </p:ext>
            </p:extLst>
          </p:nvPr>
        </p:nvGraphicFramePr>
        <p:xfrm>
          <a:off x="2706793" y="1600200"/>
          <a:ext cx="7866063" cy="1304925"/>
        </p:xfrm>
        <a:graphic>
          <a:graphicData uri="http://schemas.openxmlformats.org/presentationml/2006/ole">
            <p:oleObj spid="_x0000_s4110" name="Equation" r:id="rId3" imgW="2755900" imgH="457200" progId="Equation.3">
              <p:embed/>
            </p:oleObj>
          </a:graphicData>
        </a:graphic>
      </p:graphicFrame>
      <p:graphicFrame>
        <p:nvGraphicFramePr>
          <p:cNvPr id="15364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3286126" y="2519363"/>
          <a:ext cx="1425575" cy="2692400"/>
        </p:xfrm>
        <a:graphic>
          <a:graphicData uri="http://schemas.openxmlformats.org/presentationml/2006/ole">
            <p:oleObj spid="_x0000_s4111" name="Equation" r:id="rId4" imgW="114151" imgH="215619" progId="Equation.3">
              <p:embed/>
            </p:oleObj>
          </a:graphicData>
        </a:graphic>
      </p:graphicFrame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4630738" y="4832351"/>
            <a:ext cx="1463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endParaRPr lang="en-US" i="1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71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variable</a:t>
            </a:r>
          </a:p>
          <a:p>
            <a:r>
              <a:rPr lang="en-US" dirty="0" smtClean="0"/>
              <a:t>Dependent variable</a:t>
            </a:r>
          </a:p>
          <a:p>
            <a:r>
              <a:rPr lang="en-US" dirty="0" smtClean="0"/>
              <a:t>Control</a:t>
            </a:r>
          </a:p>
          <a:p>
            <a:r>
              <a:rPr lang="en-US" dirty="0" smtClean="0"/>
              <a:t>Hypothesis</a:t>
            </a:r>
          </a:p>
          <a:p>
            <a:r>
              <a:rPr lang="en-US" dirty="0" smtClean="0"/>
              <a:t>Theory</a:t>
            </a:r>
          </a:p>
          <a:p>
            <a:r>
              <a:rPr lang="en-US" dirty="0" smtClean="0"/>
              <a:t>Scientific Law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775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v. Precision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432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v. Precision</a:t>
            </a:r>
            <a:endParaRPr lang="en-US" dirty="0"/>
          </a:p>
        </p:txBody>
      </p:sp>
      <p:pic>
        <p:nvPicPr>
          <p:cNvPr id="2050" name="Picture 2" descr="https://www.learner.org/courses/chemistry/images/lrg_img/precision_v_accurac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984" y="1676400"/>
            <a:ext cx="897548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548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Accuracy vs. Precision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See figure 2-9 page 36</a:t>
            </a:r>
          </a:p>
        </p:txBody>
      </p:sp>
      <p:pic>
        <p:nvPicPr>
          <p:cNvPr id="20484" name="Picture 4" descr="im29 accuracy precis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189412" y="2438400"/>
            <a:ext cx="5943600" cy="4211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170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Accuracy vs. Precision</a:t>
            </a:r>
          </a:p>
        </p:txBody>
      </p:sp>
      <p:pic>
        <p:nvPicPr>
          <p:cNvPr id="36868" name="Picture 4" descr="im30 accuracy precis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6912" y="1890713"/>
            <a:ext cx="5715000" cy="39497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088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130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3413" y="177801"/>
            <a:ext cx="9472824" cy="660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Significant Figures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3413" y="838201"/>
            <a:ext cx="9296399" cy="4031873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 measurement can only be as accurate and precise as the instrument that produced it.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 scientist must be able to express the accuracy of a number, not just its numerical value.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We can determine the accuracy of a number by the number of significant figures it contains.</a:t>
            </a:r>
          </a:p>
        </p:txBody>
      </p:sp>
    </p:spTree>
    <p:extLst>
      <p:ext uri="{BB962C8B-B14F-4D97-AF65-F5344CB8AC3E}">
        <p14:creationId xmlns:p14="http://schemas.microsoft.com/office/powerpoint/2010/main" xmlns="" val="377374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3413" y="177800"/>
            <a:ext cx="9472824" cy="63784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Significant Figures</a:t>
            </a: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56012" y="811165"/>
            <a:ext cx="7229657" cy="5356553"/>
          </a:xfrm>
          <a:noFill/>
        </p:spPr>
      </p:pic>
    </p:spTree>
    <p:extLst>
      <p:ext uri="{BB962C8B-B14F-4D97-AF65-F5344CB8AC3E}">
        <p14:creationId xmlns:p14="http://schemas.microsoft.com/office/powerpoint/2010/main" xmlns="" val="396876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78101" y="325439"/>
            <a:ext cx="7627937" cy="1095375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>
            <a:normAutofit fontScale="90000"/>
          </a:bodyPr>
          <a:lstStyle/>
          <a:p>
            <a:pPr eaLnBrk="1" hangingPunct="1">
              <a:defRPr/>
            </a:pPr>
            <a:r>
              <a:rPr lang="en-US" sz="4000"/>
              <a:t>Rules for Counting Significant Figures - Details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335338" y="2436814"/>
            <a:ext cx="64420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113212" y="4281488"/>
            <a:ext cx="23685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459537" y="4281488"/>
            <a:ext cx="2571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79612" y="2187575"/>
            <a:ext cx="8229600" cy="3943350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marL="447675" indent="-447675">
              <a:spcBef>
                <a:spcPct val="0"/>
              </a:spcBef>
              <a:defRPr/>
            </a:pPr>
            <a:r>
              <a:rPr lang="en-US" sz="3600">
                <a:solidFill>
                  <a:srgbClr val="FF66CC"/>
                </a:solidFill>
              </a:rPr>
              <a:t>	</a:t>
            </a:r>
            <a:r>
              <a:rPr lang="en-US" sz="3600">
                <a:solidFill>
                  <a:schemeClr val="tx2"/>
                </a:solidFill>
              </a:rPr>
              <a:t>Nonzero integers</a:t>
            </a:r>
            <a:r>
              <a:rPr lang="en-US" sz="3600">
                <a:solidFill>
                  <a:srgbClr val="FFFF00"/>
                </a:solidFill>
              </a:rPr>
              <a:t> </a:t>
            </a:r>
            <a:r>
              <a:rPr lang="en-US" sz="3600"/>
              <a:t>always count as significant figures.</a:t>
            </a:r>
          </a:p>
          <a:p>
            <a:pPr marL="447675" indent="-447675" algn="ctr">
              <a:spcBef>
                <a:spcPct val="100000"/>
              </a:spcBef>
              <a:defRPr/>
            </a:pPr>
            <a:r>
              <a:rPr lang="en-US" sz="4800">
                <a:solidFill>
                  <a:schemeClr val="tx2"/>
                </a:solidFill>
              </a:rPr>
              <a:t>3456 </a:t>
            </a:r>
            <a:r>
              <a:rPr lang="en-US" sz="4800"/>
              <a:t>has </a:t>
            </a:r>
            <a:endParaRPr lang="en-US" sz="4800">
              <a:solidFill>
                <a:schemeClr val="tx2"/>
              </a:solidFill>
            </a:endParaRPr>
          </a:p>
          <a:p>
            <a:pPr marL="447675" indent="-447675" algn="ctr">
              <a:defRPr/>
            </a:pPr>
            <a:r>
              <a:rPr lang="en-US" sz="4800">
                <a:solidFill>
                  <a:schemeClr val="tx2"/>
                </a:solidFill>
              </a:rPr>
              <a:t>4 </a:t>
            </a:r>
            <a:r>
              <a:rPr lang="en-US" sz="4800"/>
              <a:t>sig figs.</a:t>
            </a:r>
            <a:endParaRPr lang="en-US" sz="4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46261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89212" y="381000"/>
            <a:ext cx="7772400" cy="1371600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>
            <a:normAutofit/>
          </a:bodyPr>
          <a:lstStyle/>
          <a:p>
            <a:pPr eaLnBrk="1" hangingPunct="1">
              <a:defRPr/>
            </a:pPr>
            <a:r>
              <a:rPr lang="en-US" sz="4000"/>
              <a:t>Rules for Counting Significant Figures - Details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335337" y="2133600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173537" y="5043488"/>
            <a:ext cx="2520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688137" y="5043488"/>
            <a:ext cx="2419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335338" y="2894013"/>
            <a:ext cx="70262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32012" y="1830389"/>
            <a:ext cx="7848600" cy="4268787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marL="0" indent="0" defTabSz="334963">
              <a:spcBef>
                <a:spcPct val="0"/>
              </a:spcBef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Zeros</a:t>
            </a:r>
            <a:endParaRPr lang="en-US" dirty="0" smtClean="0">
              <a:solidFill>
                <a:srgbClr val="FF9900"/>
              </a:solidFill>
            </a:endParaRPr>
          </a:p>
          <a:p>
            <a:pPr marL="0" indent="0" defTabSz="334963">
              <a:spcBef>
                <a:spcPct val="0"/>
              </a:spcBef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Trailing zeros</a:t>
            </a:r>
            <a:r>
              <a:rPr lang="en-US" dirty="0" smtClean="0"/>
              <a:t> are significant only</a:t>
            </a:r>
          </a:p>
          <a:p>
            <a:pPr marL="1376363" lvl="1" indent="-696913" defTabSz="334963">
              <a:spcBef>
                <a:spcPct val="0"/>
              </a:spcBef>
              <a:defRPr/>
            </a:pPr>
            <a:r>
              <a:rPr lang="en-US" sz="3200" dirty="0" smtClean="0"/>
              <a:t>if </a:t>
            </a:r>
            <a:r>
              <a:rPr lang="en-US" sz="3200" dirty="0"/>
              <a:t>the number contains a decimal point.</a:t>
            </a:r>
          </a:p>
          <a:p>
            <a:pPr marL="565150" indent="-565150" algn="ctr" defTabSz="334963">
              <a:spcBef>
                <a:spcPct val="70000"/>
              </a:spcBef>
              <a:defRPr/>
            </a:pPr>
            <a:r>
              <a:rPr lang="en-US" sz="4400" dirty="0">
                <a:solidFill>
                  <a:schemeClr val="tx2"/>
                </a:solidFill>
              </a:rPr>
              <a:t>9.300</a:t>
            </a:r>
            <a:r>
              <a:rPr lang="en-US" sz="4400" dirty="0"/>
              <a:t> has</a:t>
            </a:r>
          </a:p>
          <a:p>
            <a:pPr marL="565150" indent="-565150" algn="ctr" defTabSz="334963">
              <a:defRPr/>
            </a:pPr>
            <a:r>
              <a:rPr lang="en-US" sz="4400" dirty="0">
                <a:solidFill>
                  <a:schemeClr val="tx2"/>
                </a:solidFill>
              </a:rPr>
              <a:t>4</a:t>
            </a:r>
            <a:r>
              <a:rPr lang="en-US" sz="4400" dirty="0"/>
              <a:t> sig figs.</a:t>
            </a:r>
          </a:p>
        </p:txBody>
      </p:sp>
    </p:spTree>
    <p:extLst>
      <p:ext uri="{BB962C8B-B14F-4D97-AF65-F5344CB8AC3E}">
        <p14:creationId xmlns:p14="http://schemas.microsoft.com/office/powerpoint/2010/main" xmlns="" val="101010786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3413" y="457200"/>
            <a:ext cx="9472824" cy="9604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Rules: Significant </a:t>
            </a:r>
            <a:r>
              <a:rPr lang="en-US" sz="4000" dirty="0" smtClean="0"/>
              <a:t>Figures</a:t>
            </a:r>
            <a:br>
              <a:rPr lang="en-US" sz="4000" dirty="0" smtClean="0"/>
            </a:br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Char char="•"/>
              <a:defRPr/>
            </a:pPr>
            <a:r>
              <a:rPr lang="en-US" dirty="0" smtClean="0"/>
              <a:t>Nonzero integers are always sig.</a:t>
            </a:r>
          </a:p>
          <a:p>
            <a:pPr marL="609600" indent="-609600">
              <a:buFontTx/>
              <a:buChar char="•"/>
              <a:defRPr/>
            </a:pPr>
            <a:r>
              <a:rPr lang="en-US" dirty="0" smtClean="0"/>
              <a:t>Zeros</a:t>
            </a:r>
          </a:p>
          <a:p>
            <a:pPr marL="990600" lvl="1" indent="-541338">
              <a:buFontTx/>
              <a:buChar char="•"/>
              <a:defRPr/>
            </a:pPr>
            <a:r>
              <a:rPr lang="en-US" dirty="0" smtClean="0"/>
              <a:t>Leading </a:t>
            </a:r>
            <a:r>
              <a:rPr lang="en-US" dirty="0" smtClean="0">
                <a:sym typeface="Wingdings" pitchFamily="2" charset="2"/>
              </a:rPr>
              <a:t> not sig.</a:t>
            </a:r>
          </a:p>
          <a:p>
            <a:pPr marL="990600" lvl="1" indent="-541338">
              <a:buFontTx/>
              <a:buChar char="•"/>
              <a:defRPr/>
            </a:pPr>
            <a:r>
              <a:rPr lang="en-US" dirty="0" smtClean="0">
                <a:sym typeface="Wingdings" pitchFamily="2" charset="2"/>
              </a:rPr>
              <a:t>In Between  always sig.</a:t>
            </a:r>
          </a:p>
          <a:p>
            <a:pPr marL="990600" lvl="1" indent="-541338">
              <a:buFontTx/>
              <a:buChar char="•"/>
              <a:defRPr/>
            </a:pPr>
            <a:r>
              <a:rPr lang="en-US" dirty="0" smtClean="0">
                <a:sym typeface="Wingdings" pitchFamily="2" charset="2"/>
              </a:rPr>
              <a:t>Trailing  sig. if decimal place present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Exact Numbers </a:t>
            </a:r>
            <a:r>
              <a:rPr lang="en-US" dirty="0" smtClean="0">
                <a:sym typeface="Wingdings" pitchFamily="2" charset="2"/>
              </a:rPr>
              <a:t> all digits are sig. (ex: counted numbers)</a:t>
            </a:r>
            <a:endParaRPr lang="en-US" dirty="0" smtClean="0"/>
          </a:p>
          <a:p>
            <a:pPr marL="449262" lvl="1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2097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03413" y="1600200"/>
            <a:ext cx="4952999" cy="4572000"/>
          </a:xfrm>
        </p:spPr>
        <p:txBody>
          <a:bodyPr/>
          <a:lstStyle/>
          <a:p>
            <a:r>
              <a:rPr lang="en-US" u="sng" dirty="0"/>
              <a:t>The “Good Graph Checklist”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Descriptive titles!</a:t>
            </a:r>
          </a:p>
          <a:p>
            <a:pPr lvl="0"/>
            <a:r>
              <a:rPr lang="en-US" dirty="0"/>
              <a:t>Labels!</a:t>
            </a:r>
          </a:p>
          <a:p>
            <a:pPr lvl="0"/>
            <a:r>
              <a:rPr lang="en-US" dirty="0"/>
              <a:t>Graph takes up most of the graph paper!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03413" y="177801"/>
            <a:ext cx="9472824" cy="812800"/>
          </a:xfrm>
        </p:spPr>
        <p:txBody>
          <a:bodyPr/>
          <a:lstStyle/>
          <a:p>
            <a:r>
              <a:rPr lang="en-US" dirty="0" smtClean="0"/>
              <a:t>Graphing</a:t>
            </a:r>
            <a:endParaRPr lang="en-US" dirty="0"/>
          </a:p>
        </p:txBody>
      </p:sp>
      <p:pic>
        <p:nvPicPr>
          <p:cNvPr id="4" name="Picture 7" descr="im45 line grap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68271" y="1371600"/>
            <a:ext cx="49530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073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41612" y="1417637"/>
            <a:ext cx="8229600" cy="4764087"/>
          </a:xfr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3413" y="457200"/>
            <a:ext cx="9472824" cy="9604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20000"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Rules: Significant Figures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In Calculations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2" y="0"/>
            <a:ext cx="7772400" cy="1447800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Rules for Significant Figures in Mathematical Operations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06738" y="2360614"/>
            <a:ext cx="75596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894012" y="5043488"/>
            <a:ext cx="37671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615113" y="5043488"/>
            <a:ext cx="39020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marL="447675" indent="-447675">
              <a:spcBef>
                <a:spcPct val="0"/>
              </a:spcBef>
              <a:defRPr/>
            </a:pPr>
            <a:endParaRPr lang="en-US" sz="3600" dirty="0">
              <a:solidFill>
                <a:srgbClr val="00FF66"/>
              </a:solidFill>
            </a:endParaRPr>
          </a:p>
          <a:p>
            <a:pPr marL="447675" indent="-447675">
              <a:spcBef>
                <a:spcPct val="0"/>
              </a:spcBef>
              <a:defRPr/>
            </a:pPr>
            <a:r>
              <a:rPr lang="en-US" sz="3600" dirty="0">
                <a:solidFill>
                  <a:srgbClr val="00FF66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Multiplication and Division:  </a:t>
            </a:r>
            <a:r>
              <a:rPr lang="en-US" dirty="0"/>
              <a:t># sig figs in the result equals the number of </a:t>
            </a:r>
            <a:r>
              <a:rPr lang="en-US" dirty="0" smtClean="0"/>
              <a:t>significant digits in </a:t>
            </a:r>
            <a:r>
              <a:rPr lang="en-US" dirty="0"/>
              <a:t>the least precise measurement.</a:t>
            </a:r>
          </a:p>
          <a:p>
            <a:pPr marL="0" indent="0" algn="ctr">
              <a:spcBef>
                <a:spcPct val="70000"/>
              </a:spcBef>
              <a:buNone/>
              <a:defRPr/>
            </a:pPr>
            <a:r>
              <a:rPr lang="en-US" sz="4000" dirty="0" smtClean="0"/>
              <a:t>14.5 cm x 12.26543 cm =</a:t>
            </a:r>
            <a:endParaRPr lang="en-US" sz="4000" dirty="0"/>
          </a:p>
          <a:p>
            <a:pPr marL="0" indent="0" algn="ctr">
              <a:buNone/>
              <a:defRPr/>
            </a:pPr>
            <a:r>
              <a:rPr lang="en-US" sz="4000" dirty="0" smtClean="0"/>
              <a:t>177.848735 cm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</a:t>
            </a:r>
            <a:r>
              <a:rPr lang="en-US" sz="4000" dirty="0">
                <a:latin typeface="Symbol" pitchFamily="18" charset="2"/>
              </a:rPr>
              <a:t></a:t>
            </a:r>
            <a:r>
              <a:rPr lang="en-US" sz="4000" dirty="0"/>
              <a:t> </a:t>
            </a:r>
            <a:r>
              <a:rPr lang="en-US" sz="4000" dirty="0" smtClean="0">
                <a:solidFill>
                  <a:schemeClr val="tx2"/>
                </a:solidFill>
              </a:rPr>
              <a:t>178 </a:t>
            </a:r>
            <a:r>
              <a:rPr lang="en-US" sz="4000" dirty="0"/>
              <a:t>cm</a:t>
            </a:r>
            <a:r>
              <a:rPr lang="en-US" sz="4000" baseline="30000" dirty="0"/>
              <a:t>2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>
                <a:solidFill>
                  <a:schemeClr val="tx2"/>
                </a:solidFill>
              </a:rPr>
              <a:t>(3 sig figs)</a:t>
            </a:r>
            <a:endParaRPr lang="en-US" sz="4000" dirty="0">
              <a:solidFill>
                <a:srgbClr val="00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00367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2" y="0"/>
            <a:ext cx="7772400" cy="1447800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>
            <a:normAutofit/>
          </a:bodyPr>
          <a:lstStyle/>
          <a:p>
            <a:pPr eaLnBrk="1" hangingPunct="1">
              <a:defRPr/>
            </a:pPr>
            <a:r>
              <a:rPr lang="en-US" smtClean="0"/>
              <a:t>Rules for Significant Figures in Mathematical Operations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06738" y="2360614"/>
            <a:ext cx="75596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894012" y="5043488"/>
            <a:ext cx="37671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615113" y="5043488"/>
            <a:ext cx="39020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marL="447675" indent="-447675">
              <a:spcBef>
                <a:spcPct val="0"/>
              </a:spcBef>
              <a:defRPr/>
            </a:pPr>
            <a:endParaRPr lang="en-US" sz="3600" dirty="0">
              <a:solidFill>
                <a:srgbClr val="00FF66"/>
              </a:solidFill>
            </a:endParaRPr>
          </a:p>
          <a:p>
            <a:pPr marL="447675" indent="-447675">
              <a:spcBef>
                <a:spcPct val="0"/>
              </a:spcBef>
              <a:defRPr/>
            </a:pPr>
            <a:r>
              <a:rPr lang="en-US" sz="3600" dirty="0">
                <a:solidFill>
                  <a:srgbClr val="00FF66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</a:rPr>
              <a:t>Addition and Subtraction:  </a:t>
            </a:r>
            <a:r>
              <a:rPr lang="en-US" dirty="0"/>
              <a:t># sig figs in the result equals the number of decimal places in the least precise measurement.</a:t>
            </a:r>
          </a:p>
          <a:p>
            <a:pPr marL="447675" indent="-447675" algn="ctr">
              <a:spcBef>
                <a:spcPct val="70000"/>
              </a:spcBef>
              <a:defRPr/>
            </a:pPr>
            <a:r>
              <a:rPr lang="en-US" sz="4000" dirty="0" smtClean="0"/>
              <a:t>6.8 cm </a:t>
            </a:r>
            <a:r>
              <a:rPr lang="en-US" sz="4000" dirty="0"/>
              <a:t>+ </a:t>
            </a:r>
            <a:r>
              <a:rPr lang="en-US" sz="4000" dirty="0" smtClean="0"/>
              <a:t>11.934 cm </a:t>
            </a:r>
            <a:r>
              <a:rPr lang="en-US" sz="4000" dirty="0"/>
              <a:t>=</a:t>
            </a:r>
          </a:p>
          <a:p>
            <a:pPr marL="447675" indent="-447675" algn="ctr">
              <a:defRPr/>
            </a:pPr>
            <a:r>
              <a:rPr lang="en-US" sz="4000" dirty="0" smtClean="0"/>
              <a:t>22.4896 cm </a:t>
            </a:r>
            <a:r>
              <a:rPr lang="en-US" sz="4000" dirty="0">
                <a:latin typeface="Symbol" pitchFamily="18" charset="2"/>
              </a:rPr>
              <a:t></a:t>
            </a:r>
            <a:r>
              <a:rPr lang="en-US" sz="4000" dirty="0"/>
              <a:t> </a:t>
            </a:r>
            <a:r>
              <a:rPr lang="en-US" sz="4000" dirty="0" smtClean="0">
                <a:solidFill>
                  <a:schemeClr val="tx2"/>
                </a:solidFill>
              </a:rPr>
              <a:t>22.5 </a:t>
            </a:r>
            <a:r>
              <a:rPr lang="en-US" sz="4000" dirty="0" smtClean="0"/>
              <a:t>cm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>
                <a:solidFill>
                  <a:schemeClr val="tx2"/>
                </a:solidFill>
              </a:rPr>
              <a:t>(3 sig figs)</a:t>
            </a:r>
            <a:endParaRPr lang="en-US" sz="4000" dirty="0">
              <a:solidFill>
                <a:srgbClr val="00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4671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Sig. Figs. in Calculations</a:t>
            </a:r>
            <a:br>
              <a:rPr lang="en-US" dirty="0" smtClean="0"/>
            </a:br>
            <a:r>
              <a:rPr lang="en-US" dirty="0" smtClean="0"/>
              <a:t>Summary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defRPr/>
            </a:pPr>
            <a:r>
              <a:rPr lang="en-US"/>
              <a:t>Multiplication and Division</a:t>
            </a:r>
          </a:p>
          <a:p>
            <a:pPr marL="1371600" lvl="2" indent="-481013">
              <a:defRPr/>
            </a:pPr>
            <a:r>
              <a:rPr lang="en-US"/>
              <a:t>Number of Sig. Figs. is equal to the number with the least sig. figs.</a:t>
            </a:r>
          </a:p>
          <a:p>
            <a:pPr marL="609600" indent="-609600">
              <a:defRPr/>
            </a:pPr>
            <a:r>
              <a:rPr lang="en-US"/>
              <a:t>Addition and Subtraction</a:t>
            </a:r>
          </a:p>
          <a:p>
            <a:pPr marL="1371600" lvl="2" indent="-481013">
              <a:defRPr/>
            </a:pPr>
            <a:r>
              <a:rPr lang="en-US"/>
              <a:t>Same as the number of decimal places in the number with the least decimal places (least precise)</a:t>
            </a:r>
          </a:p>
          <a:p>
            <a:pPr marL="609600" indent="-609600">
              <a:defRPr/>
            </a:pPr>
            <a:r>
              <a:rPr lang="en-US"/>
              <a:t>Rounding</a:t>
            </a:r>
          </a:p>
          <a:p>
            <a:pPr marL="1371600" lvl="2" indent="-481013">
              <a:defRPr/>
            </a:pPr>
            <a:r>
              <a:rPr lang="en-US"/>
              <a:t>Carry extra digits through calculations then round</a:t>
            </a:r>
          </a:p>
          <a:p>
            <a:pPr marL="1371600" lvl="2" indent="-481013">
              <a:defRPr/>
            </a:pPr>
            <a:r>
              <a:rPr lang="en-US"/>
              <a:t>1.45 = 1.5              1.44 = 1.4</a:t>
            </a:r>
          </a:p>
        </p:txBody>
      </p:sp>
    </p:spTree>
    <p:extLst>
      <p:ext uri="{BB962C8B-B14F-4D97-AF65-F5344CB8AC3E}">
        <p14:creationId xmlns:p14="http://schemas.microsoft.com/office/powerpoint/2010/main" xmlns="" val="426664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following observations are </a:t>
            </a:r>
            <a:r>
              <a:rPr lang="en-US" u="sng" dirty="0"/>
              <a:t>qualitative</a:t>
            </a:r>
            <a:r>
              <a:rPr lang="en-US" dirty="0"/>
              <a:t>.</a:t>
            </a:r>
          </a:p>
          <a:p>
            <a:r>
              <a:rPr lang="en-US" dirty="0"/>
              <a:t>		The building is really tall.</a:t>
            </a:r>
          </a:p>
          <a:p>
            <a:r>
              <a:rPr lang="en-US" dirty="0"/>
              <a:t>		It takes a long time for me to ride my bike to the store.</a:t>
            </a:r>
          </a:p>
          <a:p>
            <a:r>
              <a:rPr lang="en-US" dirty="0"/>
              <a:t>		I live really far away.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following observations are </a:t>
            </a:r>
            <a:r>
              <a:rPr lang="en-US" u="sng" dirty="0"/>
              <a:t>quantitative</a:t>
            </a:r>
            <a:r>
              <a:rPr lang="en-US" dirty="0"/>
              <a:t>.</a:t>
            </a:r>
          </a:p>
          <a:p>
            <a:r>
              <a:rPr lang="en-US" dirty="0"/>
              <a:t>		The river is 31.5 m deep.</a:t>
            </a:r>
          </a:p>
          <a:p>
            <a:r>
              <a:rPr lang="en-US" dirty="0"/>
              <a:t>		The cheese costs $4.25 per pound.</a:t>
            </a:r>
          </a:p>
          <a:p>
            <a:r>
              <a:rPr lang="en-US" dirty="0"/>
              <a:t>		It is 75</a:t>
            </a:r>
            <a:r>
              <a:rPr lang="en-US" baseline="30000" dirty="0"/>
              <a:t>o</a:t>
            </a:r>
            <a:r>
              <a:rPr lang="en-US" dirty="0"/>
              <a:t> F outside today.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v. Quantitative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816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795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Written in the form:</a:t>
            </a:r>
          </a:p>
          <a:p>
            <a:pPr marL="365760" lvl="1" indent="0">
              <a:buNone/>
            </a:pPr>
            <a:r>
              <a:rPr lang="en-US" dirty="0" smtClean="0"/>
              <a:t>       6.02 x 10 </a:t>
            </a:r>
            <a:r>
              <a:rPr lang="en-US" baseline="30000" dirty="0" smtClean="0"/>
              <a:t>23</a:t>
            </a:r>
          </a:p>
          <a:p>
            <a:pPr lvl="1"/>
            <a:r>
              <a:rPr lang="en-US" dirty="0" smtClean="0"/>
              <a:t>Only one digit to the left of the decimal place (Must be non-zero)</a:t>
            </a:r>
          </a:p>
          <a:p>
            <a:pPr lvl="1"/>
            <a:r>
              <a:rPr lang="en-US" dirty="0" smtClean="0"/>
              <a:t>Positive exponent indicates a large number (</a:t>
            </a:r>
            <a:r>
              <a:rPr lang="en-US" dirty="0" err="1" smtClean="0"/>
              <a:t>ie</a:t>
            </a:r>
            <a:r>
              <a:rPr lang="en-US" dirty="0" smtClean="0"/>
              <a:t>. Decimal would move to the right when writing in long form)</a:t>
            </a:r>
          </a:p>
          <a:p>
            <a:pPr lvl="1"/>
            <a:r>
              <a:rPr lang="en-US" dirty="0" smtClean="0"/>
              <a:t>Negative </a:t>
            </a:r>
            <a:r>
              <a:rPr lang="en-US" dirty="0"/>
              <a:t>exponent </a:t>
            </a:r>
            <a:r>
              <a:rPr lang="en-US" dirty="0" smtClean="0"/>
              <a:t>indicates </a:t>
            </a:r>
            <a:r>
              <a:rPr lang="en-US" dirty="0"/>
              <a:t>a </a:t>
            </a:r>
            <a:r>
              <a:rPr lang="en-US" dirty="0" smtClean="0"/>
              <a:t>small </a:t>
            </a:r>
            <a:r>
              <a:rPr lang="en-US" dirty="0"/>
              <a:t>number (</a:t>
            </a:r>
            <a:r>
              <a:rPr lang="en-US" dirty="0" err="1"/>
              <a:t>ie</a:t>
            </a:r>
            <a:r>
              <a:rPr lang="en-US" dirty="0"/>
              <a:t>. Decimal would move to the </a:t>
            </a:r>
            <a:r>
              <a:rPr lang="en-US" dirty="0" smtClean="0"/>
              <a:t>left </a:t>
            </a:r>
            <a:r>
              <a:rPr lang="en-US" dirty="0"/>
              <a:t>when writing in long form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>
              <a:defRPr/>
            </a:pPr>
            <a:r>
              <a:rPr lang="en-US" dirty="0"/>
              <a:t>Discuss Addition and Subtraction</a:t>
            </a:r>
          </a:p>
          <a:p>
            <a:pPr>
              <a:defRPr/>
            </a:pPr>
            <a:r>
              <a:rPr lang="en-US" dirty="0"/>
              <a:t>Discuss Multiplication and </a:t>
            </a:r>
            <a:r>
              <a:rPr lang="en-US" dirty="0" smtClean="0"/>
              <a:t>Division</a:t>
            </a:r>
          </a:p>
          <a:p>
            <a:pPr>
              <a:defRPr/>
            </a:pPr>
            <a:r>
              <a:rPr lang="en-US" dirty="0" smtClean="0"/>
              <a:t>Scientific Notation and the calculator.</a:t>
            </a:r>
            <a:endParaRPr lang="en-US" dirty="0"/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710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9454" y="1600201"/>
            <a:ext cx="9889958" cy="2654064"/>
          </a:xfrm>
        </p:spPr>
        <p:txBody>
          <a:bodyPr/>
          <a:lstStyle/>
          <a:p>
            <a:r>
              <a:rPr lang="en-US" dirty="0" smtClean="0"/>
              <a:t>Measurements and </a:t>
            </a:r>
            <a:br>
              <a:rPr lang="en-US" dirty="0" smtClean="0"/>
            </a:br>
            <a:r>
              <a:rPr lang="en-US" dirty="0" smtClean="0"/>
              <a:t>Unit Conversions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61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3413" y="177801"/>
            <a:ext cx="9472824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Unit Conversions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2662" y="1447800"/>
            <a:ext cx="7013575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098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0612" y="762000"/>
            <a:ext cx="4800600" cy="3886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A kilogram is about 2.2 pounds.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kilogram is defined by a platinum-iridium metal </a:t>
            </a:r>
            <a:r>
              <a:rPr lang="en-US" dirty="0" smtClean="0">
                <a:solidFill>
                  <a:schemeClr val="tx1"/>
                </a:solidFill>
              </a:rPr>
              <a:t>cylinder.  Kept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err="1">
                <a:solidFill>
                  <a:schemeClr val="tx1"/>
                </a:solidFill>
              </a:rPr>
              <a:t>Sèvres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France.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64" name="Picture 4" descr="im06 kilogra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237413" y="1371601"/>
            <a:ext cx="3078163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360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harmacy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harmacy design template" id="{31B17BDC-8AFF-47FE-B8AB-2C77A3BDA084}" vid="{8178D3CA-D80E-49E3-B1D5-0DCCF7151C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B06AF52-9C9F-455C-9927-CBCF255C78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Pharmacy design slides</Template>
  <TotalTime>0</TotalTime>
  <Words>621</Words>
  <Application>Microsoft Office PowerPoint</Application>
  <PresentationFormat>Custom</PresentationFormat>
  <Paragraphs>167</Paragraphs>
  <Slides>33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Pharmacy design template</vt:lpstr>
      <vt:lpstr>Document</vt:lpstr>
      <vt:lpstr>Equation</vt:lpstr>
      <vt:lpstr>Chemistry Skills</vt:lpstr>
      <vt:lpstr>Scientific Method</vt:lpstr>
      <vt:lpstr>Graphing</vt:lpstr>
      <vt:lpstr>Qualitative v. Quantitative Data</vt:lpstr>
      <vt:lpstr>Scientific Notation</vt:lpstr>
      <vt:lpstr>Scientific Notation</vt:lpstr>
      <vt:lpstr>Measurements and  Unit Conversions</vt:lpstr>
      <vt:lpstr>Unit Conversions</vt:lpstr>
      <vt:lpstr>A kilogram is about 2.2 pounds.   The kilogram is defined by a platinum-iridium metal cylinder.  Kept in Sèvres France. </vt:lpstr>
      <vt:lpstr>The Fundamental SI Units</vt:lpstr>
      <vt:lpstr>Derived Units</vt:lpstr>
      <vt:lpstr>Slide 12</vt:lpstr>
      <vt:lpstr>Large SI Prefixes</vt:lpstr>
      <vt:lpstr>Small SI Prefixes</vt:lpstr>
      <vt:lpstr>Unit Conversions (Dimensional Analysis)</vt:lpstr>
      <vt:lpstr>Dimensional Analysis</vt:lpstr>
      <vt:lpstr>Slide 17</vt:lpstr>
      <vt:lpstr>Temperature Conversions</vt:lpstr>
      <vt:lpstr>Percent Error</vt:lpstr>
      <vt:lpstr>Accuracy v. Precision</vt:lpstr>
      <vt:lpstr>Accuracy v. Precision</vt:lpstr>
      <vt:lpstr>Accuracy vs. Precision</vt:lpstr>
      <vt:lpstr>Accuracy vs. Precision</vt:lpstr>
      <vt:lpstr>Significant Figures</vt:lpstr>
      <vt:lpstr>Significant Figures</vt:lpstr>
      <vt:lpstr>Significant Figures</vt:lpstr>
      <vt:lpstr>Rules for Counting Significant Figures - Details</vt:lpstr>
      <vt:lpstr>Rules for Counting Significant Figures - Details</vt:lpstr>
      <vt:lpstr>Rules: Significant Figures Summary</vt:lpstr>
      <vt:lpstr>Slide 30</vt:lpstr>
      <vt:lpstr>Rules for Significant Figures in Mathematical Operations</vt:lpstr>
      <vt:lpstr>Rules for Significant Figures in Mathematical Operations</vt:lpstr>
      <vt:lpstr>Sig. Figs. in Calculations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2015-09-22T10:43:38Z</dcterms:created>
  <dcterms:modified xsi:type="dcterms:W3CDTF">2015-10-04T22:42:14Z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TC034605379991</vt:lpwstr>
  </property>
</Properties>
</file>