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</p:sldMasterIdLst>
  <p:sldIdLst>
    <p:sldId id="256" r:id="rId4"/>
    <p:sldId id="282" r:id="rId5"/>
    <p:sldId id="283" r:id="rId6"/>
    <p:sldId id="284" r:id="rId7"/>
    <p:sldId id="257" r:id="rId8"/>
    <p:sldId id="258" r:id="rId9"/>
    <p:sldId id="259" r:id="rId10"/>
    <p:sldId id="260" r:id="rId11"/>
    <p:sldId id="280" r:id="rId12"/>
    <p:sldId id="261" r:id="rId13"/>
    <p:sldId id="262" r:id="rId14"/>
    <p:sldId id="263" r:id="rId15"/>
    <p:sldId id="264" r:id="rId16"/>
    <p:sldId id="281" r:id="rId17"/>
    <p:sldId id="265" r:id="rId18"/>
    <p:sldId id="266" r:id="rId19"/>
    <p:sldId id="267" r:id="rId20"/>
    <p:sldId id="279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 showScrollbar="0"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729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629064-7147-4C01-8B43-145B8C0648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3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6F5F9-4743-4C66-BFD9-0FA5E7F1EF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91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8124A-1C1D-40CB-BF3B-A37C76AF19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8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4701F-E54C-470A-8847-C87503C46A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0260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32A56-B786-4FAE-AF96-09F51EE101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762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EB793F-A1F0-48CC-A20B-52A218CD31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4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7FFEE2-733E-49A4-A7C2-2AD40674FD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559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020F5-80B2-485C-A157-A32EE476DE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0923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E6357-68EE-45E4-BCC1-614E99B6BE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087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966C5-A8A5-44CA-A23F-114CBC29A4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4791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82D7B-60F4-429E-A128-2A059B4939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96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CC405-ED58-4416-8DC8-5D15A6A6CA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965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A364C6-5208-4EC5-975F-204DF052F3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985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D36032-6865-4852-9256-B2C1AB8186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3694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D72A1E-C8C7-4565-85BC-6A4D4F6121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150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8C6F82F-25EF-483E-8034-E983C26286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3868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530FE-52B5-405E-A1E9-372A46538C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2656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6474B-F095-4433-AA71-766F884BD4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2181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D9E24A-8026-432B-B397-C4440CB080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8981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986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986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70F9C3-276B-49D7-BF14-3C461B9AB2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274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681F8-CDD1-47CD-96F4-B8787886FC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697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5EBF5C-E9E7-45F1-B048-B1737F191E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54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3137D6-F181-4C31-B1ED-9696D5860E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211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5DBA8-06AC-43E6-9B94-313A198622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8699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4E82D-4C70-4BD0-B295-7FA52191FD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6633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0417D-20A0-4631-B9B7-8680DD5333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024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0EA5D-FDC8-4E19-8FB7-F227E2F78E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1986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CABA17-7876-480E-84B8-8BA3C4AFCA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84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3F2B3-93EE-4ED9-9D78-4213B91FD7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54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1224C-2B1B-4F0E-99B7-D0F112A162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978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C54FBF-D573-423C-83C7-8D71EFA98F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818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8BC5FE-181F-4478-86BB-6CECE240CE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26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E8302-037B-47D5-BFE7-0ED219FFD4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795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07D216-2FF2-41A1-AA01-1CA542C255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53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55E22D1-AF42-4138-83B6-776DEC1B4B2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4EB0F5B-5052-4F57-8648-A5188D2CC7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8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986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8CCE521-CA95-4349-8FFF-118E2DA4E0F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362200"/>
            <a:ext cx="7772400" cy="2362200"/>
          </a:xfrm>
        </p:spPr>
        <p:txBody>
          <a:bodyPr/>
          <a:lstStyle/>
          <a:p>
            <a:r>
              <a:rPr lang="en-US" sz="4000" dirty="0"/>
              <a:t>Chemistry 1</a:t>
            </a:r>
            <a:br>
              <a:rPr lang="en-US" sz="4000" dirty="0"/>
            </a:br>
            <a:r>
              <a:rPr lang="en-US" sz="4000" dirty="0" smtClean="0"/>
              <a:t>Chapter 6 Notes</a:t>
            </a:r>
            <a:endParaRPr lang="en-US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876800"/>
            <a:ext cx="6400800" cy="45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Last Updated </a:t>
            </a:r>
            <a:fld id="{CB165143-6E8F-4958-A1FF-CD16ECC78318}" type="datetime4">
              <a:rPr lang="en-US" sz="2800"/>
              <a:pPr>
                <a:lnSpc>
                  <a:spcPct val="80000"/>
                </a:lnSpc>
              </a:pPr>
              <a:t>October 28, 2015</a:t>
            </a:fld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337457"/>
            <a:ext cx="79860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The Periodic Table &amp; Periodic Law</a:t>
            </a:r>
            <a:endParaRPr lang="en-US" sz="4000" dirty="0"/>
          </a:p>
        </p:txBody>
      </p:sp>
    </p:spTree>
  </p:cSld>
  <p:clrMapOvr>
    <a:masterClrMapping/>
  </p:clrMapOvr>
  <p:transition advTm="6029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Henry Mosley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1913</a:t>
            </a:r>
          </a:p>
          <a:p>
            <a:r>
              <a:rPr lang="en-US"/>
              <a:t>English Chemist</a:t>
            </a:r>
          </a:p>
          <a:p>
            <a:r>
              <a:rPr lang="en-US"/>
              <a:t>Arranged elements according to increasing atomic number</a:t>
            </a:r>
          </a:p>
          <a:p>
            <a:r>
              <a:rPr lang="en-US"/>
              <a:t>Resulted in clear Periodic Patterns</a:t>
            </a:r>
          </a:p>
        </p:txBody>
      </p:sp>
    </p:spTree>
  </p:cSld>
  <p:clrMapOvr>
    <a:masterClrMapping/>
  </p:clrMapOvr>
  <p:transition advTm="3229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Periodic Law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periodic repetition of chemical and physical properties of the elements when they are arranged by increasing atomic number</a:t>
            </a:r>
          </a:p>
        </p:txBody>
      </p:sp>
    </p:spTree>
  </p:cSld>
  <p:clrMapOvr>
    <a:masterClrMapping/>
  </p:clrMapOvr>
  <p:transition advTm="3515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Review/Discuss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Groups – </a:t>
            </a:r>
            <a:r>
              <a:rPr lang="en-US" sz="2800" dirty="0" smtClean="0"/>
              <a:t>Columns</a:t>
            </a:r>
          </a:p>
          <a:p>
            <a:pPr lvl="1"/>
            <a:r>
              <a:rPr lang="en-US" sz="2400" dirty="0" smtClean="0"/>
              <a:t>1-18 Current Numbering system for groups</a:t>
            </a:r>
          </a:p>
          <a:p>
            <a:pPr lvl="1"/>
            <a:r>
              <a:rPr lang="en-US" sz="2400" dirty="0" smtClean="0"/>
              <a:t>Number has changed over time and will be discussed</a:t>
            </a:r>
          </a:p>
          <a:p>
            <a:r>
              <a:rPr lang="en-US" sz="2800" dirty="0" smtClean="0"/>
              <a:t>Periods </a:t>
            </a:r>
            <a:r>
              <a:rPr lang="en-US" sz="2800" dirty="0"/>
              <a:t>– Rows</a:t>
            </a:r>
          </a:p>
          <a:p>
            <a:r>
              <a:rPr lang="en-US" sz="2800" dirty="0"/>
              <a:t>Main Block Elements </a:t>
            </a:r>
            <a:endParaRPr lang="en-US" sz="2800" dirty="0" smtClean="0"/>
          </a:p>
          <a:p>
            <a:pPr lvl="1"/>
            <a:r>
              <a:rPr lang="en-US" sz="2400" dirty="0" smtClean="0"/>
              <a:t>(</a:t>
            </a:r>
            <a:r>
              <a:rPr lang="en-US" sz="2400" dirty="0"/>
              <a:t>Groups 1A-8A or 1-2,13-18)</a:t>
            </a:r>
          </a:p>
          <a:p>
            <a:r>
              <a:rPr lang="en-US" sz="2800" dirty="0"/>
              <a:t>Transition Elements </a:t>
            </a:r>
            <a:endParaRPr lang="en-US" sz="2800" dirty="0" smtClean="0"/>
          </a:p>
          <a:p>
            <a:pPr lvl="1"/>
            <a:r>
              <a:rPr lang="en-US" sz="2400" dirty="0" smtClean="0"/>
              <a:t>(</a:t>
            </a:r>
            <a:r>
              <a:rPr lang="en-US" sz="2400" dirty="0"/>
              <a:t>Groups 1B-8B or 3-12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  <p:transition advTm="4502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the location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Metals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Non-metals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Metalloids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Transition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Inner Transition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Alkali-metals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Alkaline Earth Metals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Halogens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Noble Gases</a:t>
            </a:r>
          </a:p>
        </p:txBody>
      </p:sp>
    </p:spTree>
  </p:cSld>
  <p:clrMapOvr>
    <a:masterClrMapping/>
  </p:clrMapOvr>
  <p:transition advTm="5756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1427956" y="-686593"/>
            <a:ext cx="6288087" cy="8229600"/>
          </a:xfrm>
          <a:noFill/>
          <a:ln/>
        </p:spPr>
      </p:pic>
    </p:spTree>
  </p:cSld>
  <p:clrMapOvr>
    <a:masterClrMapping/>
  </p:clrMapOvr>
  <p:transition advTm="483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Classification of the elements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Valence e</a:t>
            </a:r>
            <a:r>
              <a:rPr lang="en-US" baseline="30000"/>
              <a:t>-</a:t>
            </a:r>
            <a:r>
              <a:rPr lang="en-US"/>
              <a:t> and the Periodic Table</a:t>
            </a:r>
          </a:p>
          <a:p>
            <a:r>
              <a:rPr lang="en-US"/>
              <a:t>See Figure 6-9 page 160</a:t>
            </a:r>
          </a:p>
        </p:txBody>
      </p:sp>
    </p:spTree>
  </p:cSld>
  <p:clrMapOvr>
    <a:masterClrMapping/>
  </p:clrMapOvr>
  <p:transition advTm="443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Blocks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</a:t>
            </a:r>
          </a:p>
          <a:p>
            <a:r>
              <a:rPr lang="en-US"/>
              <a:t>p</a:t>
            </a:r>
          </a:p>
          <a:p>
            <a:r>
              <a:rPr lang="en-US"/>
              <a:t>d</a:t>
            </a:r>
          </a:p>
          <a:p>
            <a:r>
              <a:rPr lang="en-US"/>
              <a:t>f</a:t>
            </a:r>
          </a:p>
          <a:p>
            <a:r>
              <a:rPr lang="en-US"/>
              <a:t>Know the location of each block</a:t>
            </a:r>
          </a:p>
        </p:txBody>
      </p:sp>
    </p:spTree>
  </p:cSld>
  <p:clrMapOvr>
    <a:masterClrMapping/>
  </p:clrMapOvr>
  <p:transition advTm="4572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Periodic Trends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Atomic Radius </a:t>
            </a:r>
            <a:r>
              <a:rPr lang="en-US">
                <a:sym typeface="Wingdings" pitchFamily="2" charset="2"/>
              </a:rPr>
              <a:t> in picometers (1 x 10</a:t>
            </a:r>
            <a:r>
              <a:rPr lang="en-US" baseline="30000">
                <a:sym typeface="Wingdings" pitchFamily="2" charset="2"/>
              </a:rPr>
              <a:t>-12</a:t>
            </a:r>
            <a:r>
              <a:rPr lang="en-US">
                <a:sym typeface="Wingdings" pitchFamily="2" charset="2"/>
              </a:rPr>
              <a:t> meters)</a:t>
            </a:r>
          </a:p>
          <a:p>
            <a:r>
              <a:rPr lang="en-US">
                <a:sym typeface="Wingdings" pitchFamily="2" charset="2"/>
              </a:rPr>
              <a:t>Generally Decreases from left to right and increases as you move down the periodic table</a:t>
            </a:r>
            <a:endParaRPr lang="en-US"/>
          </a:p>
        </p:txBody>
      </p:sp>
    </p:spTree>
  </p:cSld>
  <p:clrMapOvr>
    <a:masterClrMapping/>
  </p:clrMapOvr>
  <p:transition advTm="4873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atomic radii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" y="800100"/>
            <a:ext cx="8915400" cy="5257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Tm="4042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Charged Particle due to loss gain or sharing of electrons</a:t>
            </a:r>
          </a:p>
          <a:p>
            <a:r>
              <a:rPr lang="en-US"/>
              <a:t>Loss of electrons = smaller radius</a:t>
            </a:r>
          </a:p>
          <a:p>
            <a:r>
              <a:rPr lang="en-US"/>
              <a:t>Gain of electrons = larger radius</a:t>
            </a:r>
          </a:p>
          <a:p>
            <a:r>
              <a:rPr lang="en-US"/>
              <a:t>Compare Trends from Fig 6-11 pg 163 to Fig 6-14 pg. 166</a:t>
            </a:r>
          </a:p>
          <a:p>
            <a:r>
              <a:rPr lang="en-US"/>
              <a:t>Lost e</a:t>
            </a:r>
            <a:r>
              <a:rPr lang="en-US" baseline="30000"/>
              <a:t>-</a:t>
            </a:r>
            <a:r>
              <a:rPr lang="en-US"/>
              <a:t> are generally valence e</a:t>
            </a:r>
            <a:r>
              <a:rPr lang="en-US" baseline="30000"/>
              <a:t>-</a:t>
            </a:r>
          </a:p>
        </p:txBody>
      </p:sp>
    </p:spTree>
  </p:cSld>
  <p:clrMapOvr>
    <a:masterClrMapping/>
  </p:clrMapOvr>
  <p:transition advTm="7498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Standards</a:t>
            </a:r>
            <a:endParaRPr lang="en-US" dirty="0"/>
          </a:p>
        </p:txBody>
      </p:sp>
      <p:pic>
        <p:nvPicPr>
          <p:cNvPr id="25221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8865704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94235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Ions Continued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Across Periods moving left to right</a:t>
            </a:r>
          </a:p>
          <a:p>
            <a:pPr lvl="1">
              <a:buFontTx/>
              <a:buNone/>
            </a:pPr>
            <a:r>
              <a:rPr lang="en-US"/>
              <a:t>+ ions decrease in size</a:t>
            </a:r>
          </a:p>
          <a:p>
            <a:pPr lvl="1">
              <a:buFontTx/>
              <a:buChar char="-"/>
            </a:pPr>
            <a:r>
              <a:rPr lang="en-US"/>
              <a:t>Ions decrease in size</a:t>
            </a:r>
          </a:p>
          <a:p>
            <a:r>
              <a:rPr lang="en-US"/>
              <a:t>Down Groups Both + and – ions increase radii</a:t>
            </a:r>
          </a:p>
          <a:p>
            <a:endParaRPr lang="en-US"/>
          </a:p>
        </p:txBody>
      </p:sp>
    </p:spTree>
  </p:cSld>
  <p:clrMapOvr>
    <a:masterClrMapping/>
  </p:clrMapOvr>
  <p:transition advTm="4456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endParaRPr lang="en-US"/>
          </a:p>
          <a:p>
            <a:r>
              <a:rPr lang="en-US"/>
              <a:t>Ionization Energy- Energy required to remove an e</a:t>
            </a:r>
            <a:r>
              <a:rPr lang="en-US" baseline="30000"/>
              <a:t>- </a:t>
            </a:r>
            <a:r>
              <a:rPr lang="en-US"/>
              <a:t>from a gaseous atom</a:t>
            </a:r>
          </a:p>
          <a:p>
            <a:pPr lvl="1"/>
            <a:r>
              <a:rPr lang="en-US"/>
              <a:t>First ionization energy = 1 e</a:t>
            </a:r>
            <a:r>
              <a:rPr lang="en-US" baseline="30000"/>
              <a:t>-</a:t>
            </a:r>
            <a:r>
              <a:rPr lang="en-US"/>
              <a:t> to remove</a:t>
            </a:r>
          </a:p>
          <a:p>
            <a:pPr lvl="1">
              <a:buFontTx/>
              <a:buNone/>
            </a:pPr>
            <a:endParaRPr lang="en-US" baseline="30000"/>
          </a:p>
          <a:p>
            <a:r>
              <a:rPr lang="en-US"/>
              <a:t>Ionization Energy can be thought of as how strongly an atom’s nucleus holds on to its valence e</a:t>
            </a:r>
            <a:r>
              <a:rPr lang="en-US" baseline="30000"/>
              <a:t>-</a:t>
            </a:r>
            <a:endParaRPr lang="en-US"/>
          </a:p>
        </p:txBody>
      </p:sp>
    </p:spTree>
  </p:cSld>
  <p:clrMapOvr>
    <a:masterClrMapping/>
  </p:clrMapOvr>
  <p:transition advTm="6843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/>
              <a:t>Atoms with large ionization energy are less likely to form + ions</a:t>
            </a:r>
          </a:p>
          <a:p>
            <a:endParaRPr lang="en-US"/>
          </a:p>
          <a:p>
            <a:r>
              <a:rPr lang="en-US"/>
              <a:t>Low ionization energy indicates an atom loses e</a:t>
            </a:r>
            <a:r>
              <a:rPr lang="en-US" baseline="30000"/>
              <a:t>-</a:t>
            </a:r>
            <a:r>
              <a:rPr lang="en-US"/>
              <a:t> easily likely to form + ions</a:t>
            </a:r>
          </a:p>
        </p:txBody>
      </p:sp>
    </p:spTree>
  </p:cSld>
  <p:clrMapOvr>
    <a:masterClrMapping/>
  </p:clrMapOvr>
  <p:transition advTm="3071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ionization energ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671513"/>
            <a:ext cx="7315200" cy="5513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Tm="5526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/>
              <a:t>Octet Rule- atoms tend to lose, gain or share e</a:t>
            </a:r>
            <a:r>
              <a:rPr lang="en-US" baseline="30000"/>
              <a:t>-</a:t>
            </a:r>
            <a:r>
              <a:rPr lang="en-US"/>
              <a:t> in order to acquire a full set of eight valence e</a:t>
            </a:r>
            <a:r>
              <a:rPr lang="en-US" baseline="30000"/>
              <a:t>-</a:t>
            </a:r>
            <a:endParaRPr lang="en-US"/>
          </a:p>
          <a:p>
            <a:endParaRPr lang="en-US"/>
          </a:p>
          <a:p>
            <a:r>
              <a:rPr lang="en-US"/>
              <a:t>Electronegativity- ability of an atom to attract e</a:t>
            </a:r>
            <a:r>
              <a:rPr lang="en-US" baseline="30000"/>
              <a:t>-</a:t>
            </a:r>
            <a:r>
              <a:rPr lang="en-US"/>
              <a:t> to itself in a chemical bond</a:t>
            </a:r>
          </a:p>
          <a:p>
            <a:pPr lvl="1"/>
            <a:r>
              <a:rPr lang="en-US"/>
              <a:t>Units are arbitrary and are called Paulings, for Linus Pauling</a:t>
            </a:r>
            <a:r>
              <a:rPr lang="en-US" baseline="30000"/>
              <a:t> </a:t>
            </a:r>
          </a:p>
        </p:txBody>
      </p:sp>
    </p:spTree>
  </p:cSld>
  <p:clrMapOvr>
    <a:masterClrMapping/>
  </p:clrMapOvr>
  <p:transition advTm="6741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r>
              <a:rPr lang="en-US"/>
              <a:t>Electronegativity decrease as you move down a group and increases as you move left to right</a:t>
            </a:r>
          </a:p>
          <a:p>
            <a:pPr lvl="1"/>
            <a:endParaRPr lang="en-US"/>
          </a:p>
          <a:p>
            <a:pPr lvl="1"/>
            <a:r>
              <a:rPr lang="en-US"/>
              <a:t>Lowest electronegative = lower left</a:t>
            </a:r>
          </a:p>
          <a:p>
            <a:pPr lvl="1"/>
            <a:r>
              <a:rPr lang="en-US"/>
              <a:t>Highest electronegative = upper right</a:t>
            </a:r>
          </a:p>
        </p:txBody>
      </p:sp>
    </p:spTree>
  </p:cSld>
  <p:clrMapOvr>
    <a:masterClrMapping/>
  </p:clrMapOvr>
  <p:transition advTm="5129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electronegativit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524000"/>
            <a:ext cx="8458200" cy="4702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Tm="8603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electronegativity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143000"/>
            <a:ext cx="9144000" cy="4940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Tm="383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8686800" cy="66294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effectLst/>
                <a:latin typeface="Cambria" panose="02040503050406030204" pitchFamily="18" charset="0"/>
              </a:rPr>
              <a:t>Big Idea</a:t>
            </a:r>
            <a:endParaRPr lang="en-US" sz="2400" dirty="0">
              <a:effectLst/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z="2400" dirty="0">
              <a:effectLst/>
              <a:latin typeface="Cambria" panose="02040503050406030204" pitchFamily="18" charset="0"/>
            </a:endParaRPr>
          </a:p>
          <a:p>
            <a:pPr lvl="0"/>
            <a:r>
              <a:rPr lang="en-US" sz="2400" dirty="0">
                <a:effectLst/>
                <a:latin typeface="Cambria" panose="02040503050406030204" pitchFamily="18" charset="0"/>
              </a:rPr>
              <a:t>The periodic table organizes all known elements and provides useful information for making predictions in chemistry.</a:t>
            </a:r>
          </a:p>
          <a:p>
            <a:pPr marL="0" indent="0">
              <a:buNone/>
            </a:pPr>
            <a:endParaRPr lang="en-US" sz="2400" b="1" dirty="0" smtClean="0">
              <a:effectLst/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effectLst/>
                <a:latin typeface="Cambria" panose="02040503050406030204" pitchFamily="18" charset="0"/>
              </a:rPr>
              <a:t>Core </a:t>
            </a:r>
            <a:r>
              <a:rPr lang="en-US" sz="2400" b="1" dirty="0">
                <a:effectLst/>
                <a:latin typeface="Cambria" panose="02040503050406030204" pitchFamily="18" charset="0"/>
              </a:rPr>
              <a:t>Concepts</a:t>
            </a:r>
            <a:endParaRPr lang="en-US" sz="2400" dirty="0">
              <a:effectLst/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z="2400" dirty="0">
              <a:effectLst/>
              <a:latin typeface="Cambria" panose="02040503050406030204" pitchFamily="18" charset="0"/>
            </a:endParaRPr>
          </a:p>
          <a:p>
            <a:pPr lvl="0"/>
            <a:r>
              <a:rPr lang="en-US" sz="2400" dirty="0">
                <a:effectLst/>
                <a:latin typeface="Cambria" panose="02040503050406030204" pitchFamily="18" charset="0"/>
              </a:rPr>
              <a:t>In the periodic table, elements are arranged in order of increasing number of protons.</a:t>
            </a:r>
          </a:p>
          <a:p>
            <a:pPr lvl="0"/>
            <a:r>
              <a:rPr lang="en-US" sz="2400" dirty="0">
                <a:effectLst/>
                <a:latin typeface="Cambria" panose="02040503050406030204" pitchFamily="18" charset="0"/>
              </a:rPr>
              <a:t>Vertical groups in the periodic table have similar physical and chemical properties due to the same outer electron configurations (valence electrons).</a:t>
            </a:r>
          </a:p>
          <a:p>
            <a:pPr lvl="0"/>
            <a:r>
              <a:rPr lang="en-US" sz="2400" dirty="0">
                <a:effectLst/>
                <a:latin typeface="Cambria" panose="02040503050406030204" pitchFamily="18" charset="0"/>
              </a:rPr>
              <a:t>By understanding valence electrons, the periodic table can be used to predict chemical bonding.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623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4008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effectLst/>
                <a:latin typeface="Cambria" panose="02040503050406030204" pitchFamily="18" charset="0"/>
              </a:rPr>
              <a:t>Michigan HSCE Priority Standards</a:t>
            </a:r>
            <a:endParaRPr lang="en-US" sz="2000" dirty="0">
              <a:effectLst/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z="2000" dirty="0">
              <a:effectLst/>
              <a:latin typeface="Cambria" panose="02040503050406030204" pitchFamily="18" charset="0"/>
            </a:endParaRPr>
          </a:p>
          <a:p>
            <a:pPr lvl="0"/>
            <a:r>
              <a:rPr lang="en-US" sz="2000" dirty="0">
                <a:effectLst/>
                <a:latin typeface="Cambria" panose="02040503050406030204" pitchFamily="18" charset="0"/>
              </a:rPr>
              <a:t>C4.9A  Identify elements with similar chemical and physical properties using the periodic table.</a:t>
            </a:r>
          </a:p>
          <a:p>
            <a:pPr lvl="0"/>
            <a:r>
              <a:rPr lang="en-US" sz="2000" dirty="0">
                <a:effectLst/>
                <a:latin typeface="Cambria" panose="02040503050406030204" pitchFamily="18" charset="0"/>
              </a:rPr>
              <a:t>C4.9b Identify metals, non-metals, and metalloids using the periodic table.</a:t>
            </a:r>
          </a:p>
          <a:p>
            <a:pPr lvl="0"/>
            <a:r>
              <a:rPr lang="en-US" sz="2000" dirty="0">
                <a:effectLst/>
                <a:latin typeface="Cambria" panose="02040503050406030204" pitchFamily="18" charset="0"/>
              </a:rPr>
              <a:t>C4.9c Predict general trends in atomic radius, first ionization energy, and electronegativity of the elements using the Periodic table.</a:t>
            </a:r>
          </a:p>
          <a:p>
            <a:pPr lvl="0"/>
            <a:r>
              <a:rPr lang="en-US" sz="2000" dirty="0">
                <a:effectLst/>
                <a:latin typeface="Cambria" panose="02040503050406030204" pitchFamily="18" charset="0"/>
              </a:rPr>
              <a:t>C4.10c Calculate the average atomic mass of an element given the percent abundance and mass of the individual isotopes.</a:t>
            </a:r>
          </a:p>
          <a:p>
            <a:pPr lvl="0"/>
            <a:r>
              <a:rPr lang="en-US" sz="2000" dirty="0">
                <a:effectLst/>
                <a:latin typeface="Cambria" panose="02040503050406030204" pitchFamily="18" charset="0"/>
              </a:rPr>
              <a:t>C4.10d Predict which isotope will have the greatest abundance given the possible isotopes for an element and the average atomic mass in the periodic table.</a:t>
            </a:r>
          </a:p>
          <a:p>
            <a:pPr lvl="0"/>
            <a:r>
              <a:rPr lang="en-US" sz="2000" dirty="0">
                <a:effectLst/>
                <a:latin typeface="Cambria" panose="02040503050406030204" pitchFamily="18" charset="0"/>
              </a:rPr>
              <a:t>C5.5A Predict if the bonding between two atoms of different elements will be primarily ionic or covalent.</a:t>
            </a:r>
          </a:p>
          <a:p>
            <a:pPr lvl="0"/>
            <a:r>
              <a:rPr lang="en-US" sz="2000" dirty="0">
                <a:effectLst/>
                <a:latin typeface="Cambria" panose="02040503050406030204" pitchFamily="18" charset="0"/>
              </a:rPr>
              <a:t>C5.5B Predict the formula for binary compounds of main group elements.</a:t>
            </a:r>
          </a:p>
          <a:p>
            <a:pPr lvl="0"/>
            <a:r>
              <a:rPr lang="en-US" sz="2000" dirty="0">
                <a:effectLst/>
                <a:latin typeface="Cambria" panose="02040503050406030204" pitchFamily="18" charset="0"/>
              </a:rPr>
              <a:t>C5.5c Draw Lewis structures for simple compounds.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62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Antoine Lavoisier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Late 1790s </a:t>
            </a:r>
          </a:p>
          <a:p>
            <a:r>
              <a:rPr lang="en-US"/>
              <a:t>French Scientists</a:t>
            </a:r>
          </a:p>
          <a:p>
            <a:r>
              <a:rPr lang="en-US"/>
              <a:t>Compiled a list of elements</a:t>
            </a:r>
          </a:p>
          <a:p>
            <a:r>
              <a:rPr lang="en-US"/>
              <a:t>Only 23 elements known at the time</a:t>
            </a:r>
          </a:p>
        </p:txBody>
      </p:sp>
    </p:spTree>
  </p:cSld>
  <p:clrMapOvr>
    <a:masterClrMapping/>
  </p:clrMapOvr>
  <p:transition advTm="8009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John Newlands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1864</a:t>
            </a:r>
          </a:p>
          <a:p>
            <a:r>
              <a:rPr lang="en-US" sz="2400"/>
              <a:t>English Chemist</a:t>
            </a:r>
          </a:p>
          <a:p>
            <a:r>
              <a:rPr lang="en-US" sz="2400"/>
              <a:t>Proposed an organization scheme for the elements based on increasing atomic mass noting that properties repeated every eighth element.</a:t>
            </a:r>
          </a:p>
          <a:p>
            <a:r>
              <a:rPr lang="en-US" sz="2400"/>
              <a:t>Idea did not work for all elements</a:t>
            </a:r>
          </a:p>
        </p:txBody>
      </p:sp>
      <p:pic>
        <p:nvPicPr>
          <p:cNvPr id="4100" name="Picture 4" descr="newland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1447800"/>
            <a:ext cx="3314700" cy="45164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Tm="6494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Meyer and Mendeleev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48200" cy="4525963"/>
          </a:xfrm>
        </p:spPr>
        <p:txBody>
          <a:bodyPr/>
          <a:lstStyle/>
          <a:p>
            <a:r>
              <a:rPr lang="en-US" sz="2800" dirty="0"/>
              <a:t>Meyer-German Chemist</a:t>
            </a:r>
          </a:p>
          <a:p>
            <a:r>
              <a:rPr lang="en-US" sz="2800" dirty="0"/>
              <a:t>Mendeleev-Russian Chemist</a:t>
            </a:r>
          </a:p>
          <a:p>
            <a:r>
              <a:rPr lang="en-US" sz="2800" dirty="0"/>
              <a:t>Mendeleev published his organization scheme first and is therefore given more credit.</a:t>
            </a:r>
          </a:p>
        </p:txBody>
      </p:sp>
      <p:pic>
        <p:nvPicPr>
          <p:cNvPr id="5124" name="Picture 4" descr="mend_tmp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1752600"/>
            <a:ext cx="3184525" cy="45053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Tm="5217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Mendeleev Continued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Mendeleev arranged elements according to increasing atomic masses but into columns with similar properties</a:t>
            </a:r>
          </a:p>
          <a:p>
            <a:r>
              <a:rPr lang="en-US"/>
              <a:t>Was able to predict the properties of yet undiscovered elements</a:t>
            </a:r>
          </a:p>
        </p:txBody>
      </p:sp>
    </p:spTree>
  </p:cSld>
  <p:clrMapOvr>
    <a:masterClrMapping/>
  </p:clrMapOvr>
  <p:transition advTm="4197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5" name="Rectangle 7"/>
          <p:cNvSpPr>
            <a:spLocks noGrp="1" noChangeArrowheads="1"/>
          </p:cNvSpPr>
          <p:nvPr>
            <p:ph sz="half" idx="1"/>
          </p:nvPr>
        </p:nvSpPr>
        <p:spPr>
          <a:xfrm>
            <a:off x="381000" y="152400"/>
            <a:ext cx="8077200" cy="1600200"/>
          </a:xfrm>
        </p:spPr>
        <p:txBody>
          <a:bodyPr/>
          <a:lstStyle/>
          <a:p>
            <a:r>
              <a:rPr lang="en-US" dirty="0"/>
              <a:t>Not entirely accurate as new elements were discovered and atomic masses of known elements were more accurately determined.</a:t>
            </a:r>
          </a:p>
          <a:p>
            <a:endParaRPr lang="en-US" dirty="0"/>
          </a:p>
        </p:txBody>
      </p:sp>
      <p:pic>
        <p:nvPicPr>
          <p:cNvPr id="32776" name="Picture 8" descr="im1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1905000"/>
            <a:ext cx="8172450" cy="4657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Tm="899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ster">
  <a:themeElements>
    <a:clrScheme name="">
      <a:dk1>
        <a:srgbClr val="000000"/>
      </a:dk1>
      <a:lt1>
        <a:srgbClr val="C9CBB1"/>
      </a:lt1>
      <a:dk2>
        <a:srgbClr val="1C1C1C"/>
      </a:dk2>
      <a:lt2>
        <a:srgbClr val="4D4D4D"/>
      </a:lt2>
      <a:accent1>
        <a:srgbClr val="00CC00"/>
      </a:accent1>
      <a:accent2>
        <a:srgbClr val="3366FF"/>
      </a:accent2>
      <a:accent3>
        <a:srgbClr val="E1E2D5"/>
      </a:accent3>
      <a:accent4>
        <a:srgbClr val="000000"/>
      </a:accent4>
      <a:accent5>
        <a:srgbClr val="AAE2AA"/>
      </a:accent5>
      <a:accent6>
        <a:srgbClr val="2D5CE7"/>
      </a:accent6>
      <a:hlink>
        <a:srgbClr val="FF0000"/>
      </a:hlink>
      <a:folHlink>
        <a:srgbClr val="FFFF00"/>
      </a:folHlink>
    </a:clrScheme>
    <a:fontScheme name="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olormaster">
  <a:themeElements>
    <a:clrScheme name="">
      <a:dk1>
        <a:srgbClr val="000000"/>
      </a:dk1>
      <a:lt1>
        <a:srgbClr val="C9CBB1"/>
      </a:lt1>
      <a:dk2>
        <a:srgbClr val="1C1C1C"/>
      </a:dk2>
      <a:lt2>
        <a:srgbClr val="4D4D4D"/>
      </a:lt2>
      <a:accent1>
        <a:srgbClr val="00CC00"/>
      </a:accent1>
      <a:accent2>
        <a:srgbClr val="3366FF"/>
      </a:accent2>
      <a:accent3>
        <a:srgbClr val="E1E2D5"/>
      </a:accent3>
      <a:accent4>
        <a:srgbClr val="000000"/>
      </a:accent4>
      <a:accent5>
        <a:srgbClr val="AAE2AA"/>
      </a:accent5>
      <a:accent6>
        <a:srgbClr val="2D5CE7"/>
      </a:accent6>
      <a:hlink>
        <a:srgbClr val="FF0000"/>
      </a:hlink>
      <a:folHlink>
        <a:srgbClr val="FFFF00"/>
      </a:folHlink>
    </a:clrScheme>
    <a:fontScheme name="1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olormaster">
  <a:themeElements>
    <a:clrScheme name="">
      <a:dk1>
        <a:srgbClr val="000000"/>
      </a:dk1>
      <a:lt1>
        <a:srgbClr val="C9CBB1"/>
      </a:lt1>
      <a:dk2>
        <a:srgbClr val="1C1C1C"/>
      </a:dk2>
      <a:lt2>
        <a:srgbClr val="4D4D4D"/>
      </a:lt2>
      <a:accent1>
        <a:srgbClr val="00CC00"/>
      </a:accent1>
      <a:accent2>
        <a:srgbClr val="3366FF"/>
      </a:accent2>
      <a:accent3>
        <a:srgbClr val="E1E2D5"/>
      </a:accent3>
      <a:accent4>
        <a:srgbClr val="000000"/>
      </a:accent4>
      <a:accent5>
        <a:srgbClr val="AAE2AA"/>
      </a:accent5>
      <a:accent6>
        <a:srgbClr val="2D5CE7"/>
      </a:accent6>
      <a:hlink>
        <a:srgbClr val="FF0000"/>
      </a:hlink>
      <a:folHlink>
        <a:srgbClr val="FFFF00"/>
      </a:folHlink>
    </a:clrScheme>
    <a:fontScheme name="2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081</Template>
  <TotalTime>372</TotalTime>
  <Words>693</Words>
  <Application>Microsoft Office PowerPoint</Application>
  <PresentationFormat>On-screen Show (4:3)</PresentationFormat>
  <Paragraphs>106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master</vt:lpstr>
      <vt:lpstr>1_colormaster</vt:lpstr>
      <vt:lpstr>2_colormaster</vt:lpstr>
      <vt:lpstr>Chemistry 1 Chapter 6 Notes</vt:lpstr>
      <vt:lpstr>Priority Standards</vt:lpstr>
      <vt:lpstr>PowerPoint Presentation</vt:lpstr>
      <vt:lpstr>PowerPoint Presentation</vt:lpstr>
      <vt:lpstr>Antoine Lavoisier</vt:lpstr>
      <vt:lpstr>John Newlands</vt:lpstr>
      <vt:lpstr>Meyer and Mendeleev</vt:lpstr>
      <vt:lpstr>Mendeleev Continued</vt:lpstr>
      <vt:lpstr>PowerPoint Presentation</vt:lpstr>
      <vt:lpstr>Henry Mosley</vt:lpstr>
      <vt:lpstr>Periodic Law</vt:lpstr>
      <vt:lpstr>Review/Discuss</vt:lpstr>
      <vt:lpstr>Know the location</vt:lpstr>
      <vt:lpstr>PowerPoint Presentation</vt:lpstr>
      <vt:lpstr>Classification of the elements</vt:lpstr>
      <vt:lpstr>Blocks</vt:lpstr>
      <vt:lpstr>Periodic Trends</vt:lpstr>
      <vt:lpstr>PowerPoint Presentation</vt:lpstr>
      <vt:lpstr>Ion</vt:lpstr>
      <vt:lpstr>Ions Continued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1 Notes #10 Chapter 6 Modern Periodic Table</dc:title>
  <dc:creator>wcs</dc:creator>
  <cp:lastModifiedBy>Windows User</cp:lastModifiedBy>
  <cp:revision>24</cp:revision>
  <dcterms:created xsi:type="dcterms:W3CDTF">2006-11-27T12:00:37Z</dcterms:created>
  <dcterms:modified xsi:type="dcterms:W3CDTF">2015-10-28T13:08:53Z</dcterms:modified>
</cp:coreProperties>
</file>