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6" r:id="rId2"/>
    <p:sldId id="288" r:id="rId3"/>
    <p:sldId id="289" r:id="rId4"/>
    <p:sldId id="272" r:id="rId5"/>
    <p:sldId id="273" r:id="rId6"/>
    <p:sldId id="274" r:id="rId7"/>
    <p:sldId id="287" r:id="rId8"/>
    <p:sldId id="284" r:id="rId9"/>
    <p:sldId id="275" r:id="rId10"/>
    <p:sldId id="276" r:id="rId11"/>
    <p:sldId id="257" r:id="rId12"/>
    <p:sldId id="277" r:id="rId13"/>
    <p:sldId id="258" r:id="rId14"/>
    <p:sldId id="259" r:id="rId15"/>
    <p:sldId id="278" r:id="rId16"/>
    <p:sldId id="285" r:id="rId17"/>
    <p:sldId id="279" r:id="rId18"/>
    <p:sldId id="264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10" autoAdjust="0"/>
    <p:restoredTop sz="94660"/>
  </p:normalViewPr>
  <p:slideViewPr>
    <p:cSldViewPr>
      <p:cViewPr varScale="1">
        <p:scale>
          <a:sx n="21" d="100"/>
          <a:sy n="21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D1E32D-B365-4AA5-B968-8C2D07C0F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F5E98-2DA2-469E-B4AA-7FF054B55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703EE-A33A-458F-8E5D-7793C6A2D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02AFF-2BBA-4C3D-B64B-105EA9034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00474-D76E-499C-BD1B-4E8013E76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412DFF-E100-4AF4-9DEC-3E05DB03E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A8D9A-B9E5-45AD-A973-45191EF3F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A0BB64-E051-439B-98F8-2F63A0BD8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98B6-4FEB-4411-8443-25ECEE55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FCCF4-1090-4C5A-8C73-1072941DB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0D0A1-9027-46C7-A98D-1F4BDECDF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49274-53A9-4ADF-ADE9-1A36A69DB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586CBB-2802-4F31-8763-316BEA33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EDB7C-1F78-4B5F-8820-AA9317FF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C4F7CB-4F49-4A6A-A95F-4991AD662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Chemistry 1</a:t>
            </a:r>
            <a:br>
              <a:rPr lang="en-US" sz="4000" dirty="0"/>
            </a:br>
            <a:r>
              <a:rPr lang="en-US" sz="4000" dirty="0" smtClean="0"/>
              <a:t>Chapter 5 Part 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Light and Quantized Energy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Last </a:t>
            </a:r>
            <a:r>
              <a:rPr lang="en-US" sz="2800" dirty="0"/>
              <a:t>Updated </a:t>
            </a:r>
            <a:fld id="{5C6D38A3-209D-46AD-AC14-5FCC80EC1160}" type="datetime4">
              <a:rPr lang="en-US" sz="2800"/>
              <a:pPr/>
              <a:t>November 6, 2015</a:t>
            </a:fld>
            <a:endParaRPr 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"/>
    </mc:Choice>
    <mc:Fallback xmlns="">
      <p:transition spd="slow" advTm="7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183880" cy="1051560"/>
          </a:xfrm>
        </p:spPr>
        <p:txBody>
          <a:bodyPr/>
          <a:lstStyle/>
          <a:p>
            <a:r>
              <a:rPr lang="en-US" dirty="0"/>
              <a:t>Frequency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3600" dirty="0">
                <a:latin typeface="Cambria" pitchFamily="18" charset="0"/>
                <a:cs typeface="Times New Roman" pitchFamily="18" charset="0"/>
              </a:rPr>
              <a:t>ν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is Greek for nu</a:t>
            </a:r>
            <a:endParaRPr lang="el-GR" sz="3600" dirty="0">
              <a:latin typeface="Cambria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Cambria" pitchFamily="18" charset="0"/>
              </a:rPr>
              <a:t># </a:t>
            </a:r>
            <a:r>
              <a:rPr lang="en-US" sz="3600" dirty="0">
                <a:latin typeface="Cambria" pitchFamily="18" charset="0"/>
              </a:rPr>
              <a:t>of waves that pass a given point per second= Hz or 1/sec</a:t>
            </a:r>
          </a:p>
          <a:p>
            <a:r>
              <a:rPr lang="en-US" sz="3200" dirty="0" smtClean="0">
                <a:latin typeface="Cambria" pitchFamily="18" charset="0"/>
              </a:rPr>
              <a:t>652 </a:t>
            </a:r>
            <a:r>
              <a:rPr lang="en-US" sz="3200" dirty="0">
                <a:latin typeface="Cambria" pitchFamily="18" charset="0"/>
              </a:rPr>
              <a:t>Hz=652 waves/sec=652/sec=652s</a:t>
            </a:r>
            <a:r>
              <a:rPr lang="en-US" sz="3200" baseline="30000" dirty="0">
                <a:latin typeface="Cambria" pitchFamily="18" charset="0"/>
              </a:rPr>
              <a:t>-1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2"/>
    </mc:Choice>
    <mc:Fallback xmlns="">
      <p:transition spd="slow" advTm="4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05 wavelengt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7150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Sketch and label the parts of a wave in your notes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8"/>
    </mc:Choice>
    <mc:Fallback xmlns="">
      <p:transition spd="slow" advTm="33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/>
              <a:t>Amplitude</a:t>
            </a:r>
            <a:r>
              <a:rPr lang="en-US"/>
              <a:t>=wave’s height</a:t>
            </a:r>
          </a:p>
          <a:p>
            <a:endParaRPr lang="en-US"/>
          </a:p>
          <a:p>
            <a:r>
              <a:rPr lang="en-US"/>
              <a:t>Speed of light =3.00x 10</a:t>
            </a:r>
            <a:r>
              <a:rPr lang="en-US" baseline="30000"/>
              <a:t>8</a:t>
            </a:r>
            <a:r>
              <a:rPr lang="en-US"/>
              <a:t> m/s in a vacuum</a:t>
            </a:r>
          </a:p>
          <a:p>
            <a:r>
              <a:rPr lang="en-US"/>
              <a:t>Symbol is c</a:t>
            </a:r>
          </a:p>
          <a:p>
            <a:r>
              <a:rPr lang="en-US"/>
              <a:t>Speed of light is a product of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λν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All light travels at the same speed but with different wavelength and frequency</a:t>
            </a:r>
            <a:endParaRPr lang="el-GR">
              <a:latin typeface="Times New Roman" pitchFamily="18" charset="0"/>
              <a:cs typeface="Times New Roman" pitchFamily="18" charset="0"/>
            </a:endParaRPr>
          </a:p>
          <a:p>
            <a:endParaRPr lang="el-GR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15"/>
    </mc:Choice>
    <mc:Fallback xmlns="">
      <p:transition spd="slow" advTm="4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q0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31" y="3224543"/>
            <a:ext cx="6426200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2070512">
            <a:off x="1220788" y="1485900"/>
            <a:ext cx="297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Speed of light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-2282823">
            <a:off x="4551363" y="1538288"/>
            <a:ext cx="269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Wavelength (m)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 rot="-2702778">
            <a:off x="6545262" y="1531938"/>
            <a:ext cx="2149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Frequency (1/s or Hz)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"/>
    </mc:Choice>
    <mc:Fallback xmlns="">
      <p:transition spd="slow" advTm="8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q10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69" y="1544637"/>
            <a:ext cx="29845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8"/>
    </mc:Choice>
    <mc:Fallback xmlns="">
      <p:transition spd="slow" advTm="17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1"/>
            <a:ext cx="8229600" cy="4038600"/>
          </a:xfrm>
        </p:spPr>
        <p:txBody>
          <a:bodyPr/>
          <a:lstStyle/>
          <a:p>
            <a:endParaRPr lang="en-US" u="sng" dirty="0"/>
          </a:p>
          <a:p>
            <a:r>
              <a:rPr lang="en-US" sz="3600" u="sng" dirty="0"/>
              <a:t>Electromagnetic Spectrum</a:t>
            </a:r>
            <a:r>
              <a:rPr lang="en-US" sz="3600" dirty="0"/>
              <a:t>= classifies light based on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ROY G BIV</a:t>
            </a:r>
          </a:p>
          <a:p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the minimum amount of energy that can be lost or gained by an atom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endParaRPr lang="el-GR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9"/>
    </mc:Choice>
    <mc:Fallback xmlns="">
      <p:transition spd="slow" advTm="30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 Planck studied light emitted from heated objects,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Proposed emitted light is quantized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energy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h= Planck’s constant= 6.626 x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J= Joules = Kg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1"/>
    </mc:Choice>
    <mc:Fallback xmlns="">
      <p:transition spd="slow" advTm="29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 frequency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Planck’s Theory= for a given frequency matter can emit or absorb energy only in whole # multiples ( 1h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2h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3h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4h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44"/>
    </mc:Choice>
    <mc:Fallback xmlns="">
      <p:transition spd="slow" advTm="5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25 spectrum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17750"/>
            <a:ext cx="5715000" cy="176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723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Hydrogen’s Atomic Emission Spectrum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2"/>
    </mc:Choice>
    <mc:Fallback xmlns="">
      <p:transition spd="slow" advTm="2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077200" cy="5668963"/>
          </a:xfrm>
        </p:spPr>
        <p:txBody>
          <a:bodyPr/>
          <a:lstStyle/>
          <a:p>
            <a:r>
              <a:rPr lang="en-US" u="sng"/>
              <a:t>Photoelectric Effect</a:t>
            </a:r>
            <a:r>
              <a:rPr lang="en-US"/>
              <a:t> = e</a:t>
            </a:r>
            <a:r>
              <a:rPr lang="en-US" baseline="30000"/>
              <a:t>-</a:t>
            </a:r>
            <a:r>
              <a:rPr lang="en-US"/>
              <a:t> called photo electrons are emitted from metals surface when light of a certain frequency shines on</a:t>
            </a:r>
            <a:r>
              <a:rPr lang="en-US" sz="2800"/>
              <a:t> </a:t>
            </a:r>
            <a:r>
              <a:rPr lang="en-US"/>
              <a:t>surface</a:t>
            </a:r>
            <a:endParaRPr lang="en-US" u="sng"/>
          </a:p>
        </p:txBody>
      </p:sp>
      <p:pic>
        <p:nvPicPr>
          <p:cNvPr id="43012" name="Picture 4" descr="im17 photoelect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924800" cy="2736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2"/>
    </mc:Choice>
    <mc:Fallback xmlns="">
      <p:transition spd="slow" advTm="30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Standards</a:t>
            </a:r>
            <a:endParaRPr lang="en-US" dirty="0"/>
          </a:p>
        </p:txBody>
      </p:sp>
      <p:pic>
        <p:nvPicPr>
          <p:cNvPr id="217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5" y="1219200"/>
            <a:ext cx="9154054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4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1"/>
            <a:ext cx="82296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Einstein 1905- proposed EMR has both wavelike and particle like </a:t>
            </a:r>
            <a:r>
              <a:rPr lang="en-US" sz="3200" dirty="0" smtClean="0"/>
              <a:t>behaviors.</a:t>
            </a:r>
            <a:endParaRPr lang="en-US" sz="3200" dirty="0"/>
          </a:p>
          <a:p>
            <a:r>
              <a:rPr lang="en-US" sz="3200" dirty="0"/>
              <a:t>Light can be thought of as a stream of tiny particles called </a:t>
            </a:r>
            <a:r>
              <a:rPr lang="en-US" sz="3200" dirty="0" smtClean="0"/>
              <a:t>photons.</a:t>
            </a:r>
            <a:endParaRPr lang="en-US" sz="3200" dirty="0"/>
          </a:p>
          <a:p>
            <a:r>
              <a:rPr lang="en-US" sz="3200" dirty="0"/>
              <a:t>Photons have no </a:t>
            </a:r>
            <a:r>
              <a:rPr lang="en-US" sz="3200" dirty="0" smtClean="0"/>
              <a:t>mass but do have </a:t>
            </a:r>
            <a:r>
              <a:rPr lang="en-US" sz="3200" dirty="0"/>
              <a:t>quantum of </a:t>
            </a:r>
            <a:r>
              <a:rPr lang="en-US" sz="3200" dirty="0" smtClean="0"/>
              <a:t>energy.</a:t>
            </a:r>
            <a:endParaRPr lang="en-US" sz="3200" dirty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93"/>
    </mc:Choice>
    <mc:Fallback xmlns="">
      <p:transition spd="slow" advTm="64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1219200"/>
          </a:xfrm>
        </p:spPr>
        <p:txBody>
          <a:bodyPr/>
          <a:lstStyle/>
          <a:p>
            <a:r>
              <a:rPr lang="en-US" sz="5400"/>
              <a:t>Einstein developed</a:t>
            </a:r>
          </a:p>
        </p:txBody>
      </p:sp>
      <p:pic>
        <p:nvPicPr>
          <p:cNvPr id="46088" name="Picture 8" descr="eq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7086600" cy="21333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4"/>
    </mc:Choice>
    <mc:Fallback xmlns="">
      <p:transition spd="slow" advTm="9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229600" cy="3505200"/>
          </a:xfrm>
        </p:spPr>
        <p:txBody>
          <a:bodyPr>
            <a:noAutofit/>
          </a:bodyPr>
          <a:lstStyle/>
          <a:p>
            <a:r>
              <a:rPr lang="en-US" sz="4400" u="sng" dirty="0"/>
              <a:t>Atomic Emission </a:t>
            </a:r>
            <a:r>
              <a:rPr lang="en-US" sz="4400" u="sng" dirty="0" smtClean="0"/>
              <a:t>Spectra:</a:t>
            </a:r>
            <a:r>
              <a:rPr lang="en-US" sz="4400" dirty="0" smtClean="0"/>
              <a:t> </a:t>
            </a:r>
            <a:r>
              <a:rPr lang="en-US" sz="4000" dirty="0" smtClean="0"/>
              <a:t>a set </a:t>
            </a:r>
            <a:r>
              <a:rPr lang="en-US" sz="4000" dirty="0"/>
              <a:t>of </a:t>
            </a:r>
            <a:r>
              <a:rPr lang="el-GR" sz="4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(frequencies) </a:t>
            </a:r>
            <a:r>
              <a:rPr lang="en-US" sz="4000" dirty="0" smtClean="0"/>
              <a:t>of light on the </a:t>
            </a:r>
            <a:r>
              <a:rPr lang="en-US" sz="4000" dirty="0"/>
              <a:t>electromagnetic </a:t>
            </a:r>
            <a:r>
              <a:rPr lang="en-US" sz="4000" dirty="0" smtClean="0"/>
              <a:t>spectrum </a:t>
            </a:r>
            <a:r>
              <a:rPr lang="en-US" sz="4000" dirty="0"/>
              <a:t>emitted by atoms of an </a:t>
            </a:r>
            <a:r>
              <a:rPr lang="en-US" sz="4000" dirty="0" smtClean="0"/>
              <a:t>element</a:t>
            </a:r>
            <a:r>
              <a:rPr lang="en-US" sz="4000" dirty="0"/>
              <a:t>.</a:t>
            </a:r>
            <a:endParaRPr lang="el-GR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3"/>
    </mc:Choice>
    <mc:Fallback xmlns="">
      <p:transition spd="slow" advTm="3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HSCE for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Idea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theory provides a foundation for the atomic model and the understanding of electron behavior and arrangement.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 Concepts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Electrons are arranged in main energy levels with sublevels that specify particular shapes and geometry.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the movement of electrons between different energy levels can be observed through absorption and emission spectra.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3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0386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Development of Atomic Model continued from previous notes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physicists, </a:t>
            </a:r>
            <a:r>
              <a:rPr lang="en-US" sz="3200" dirty="0" smtClean="0"/>
              <a:t>Rutherford’s </a:t>
            </a:r>
            <a:r>
              <a:rPr lang="en-US" sz="3200" dirty="0"/>
              <a:t>model did not explain how an atoms e</a:t>
            </a:r>
            <a:r>
              <a:rPr lang="en-US" sz="3200" baseline="30000" dirty="0"/>
              <a:t>-</a:t>
            </a:r>
            <a:r>
              <a:rPr lang="en-US" sz="3200" dirty="0"/>
              <a:t> are arranged in the space around the nucleus and also did not account for differences in chemical behavior.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4"/>
    </mc:Choice>
    <mc:Fallback xmlns="">
      <p:transition spd="slow" advTm="45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600" dirty="0"/>
              <a:t>Early 1900s</a:t>
            </a:r>
          </a:p>
          <a:p>
            <a:r>
              <a:rPr lang="en-US" sz="3600" dirty="0"/>
              <a:t>Observation of light </a:t>
            </a:r>
            <a:r>
              <a:rPr lang="en-US" sz="3600" dirty="0" smtClean="0"/>
              <a:t>were made when </a:t>
            </a:r>
            <a:r>
              <a:rPr lang="en-US" sz="3600" dirty="0"/>
              <a:t>elements were </a:t>
            </a:r>
            <a:r>
              <a:rPr lang="en-US" sz="3600" dirty="0" smtClean="0"/>
              <a:t>heated.</a:t>
            </a:r>
          </a:p>
          <a:p>
            <a:r>
              <a:rPr lang="en-US" sz="3600" dirty="0" smtClean="0"/>
              <a:t>Analysis </a:t>
            </a:r>
            <a:r>
              <a:rPr lang="en-US" sz="3600" dirty="0"/>
              <a:t>of </a:t>
            </a:r>
            <a:r>
              <a:rPr lang="en-US" sz="3600" dirty="0" smtClean="0"/>
              <a:t>the light revealed that </a:t>
            </a:r>
            <a:r>
              <a:rPr lang="en-US" sz="3600" dirty="0"/>
              <a:t>an elements chemical behavior is related to the arrangement of e</a:t>
            </a:r>
            <a:r>
              <a:rPr lang="en-US" sz="3600" baseline="30000" dirty="0"/>
              <a:t>-</a:t>
            </a:r>
            <a:r>
              <a:rPr lang="en-US" sz="3600" dirty="0"/>
              <a:t> in its atoms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1"/>
    </mc:Choice>
    <mc:Fallback xmlns="">
      <p:transition spd="slow" advTm="16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5200"/>
            <a:ext cx="8183880" cy="1051560"/>
          </a:xfrm>
        </p:spPr>
        <p:txBody>
          <a:bodyPr/>
          <a:lstStyle/>
          <a:p>
            <a:r>
              <a:rPr lang="en-US" dirty="0"/>
              <a:t>Electromagnetic Radiation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 of energy that exhibits wavelike behavior as it travels through space</a:t>
            </a:r>
          </a:p>
          <a:p>
            <a:r>
              <a:rPr lang="en-US"/>
              <a:t>Includes visible light which is only a small portion of EMR </a:t>
            </a:r>
          </a:p>
          <a:p>
            <a:r>
              <a:rPr lang="en-US"/>
              <a:t>(Visible Spectrum – ROY G BIV)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1"/>
    </mc:Choice>
    <mc:Fallback xmlns="">
      <p:transition spd="slow" advTm="38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2672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dirty="0"/>
              <a:t>Electromagnetic </a:t>
            </a:r>
            <a:r>
              <a:rPr lang="en-US" sz="4000" dirty="0" smtClean="0"/>
              <a:t>Spectrum</a:t>
            </a:r>
            <a:endParaRPr lang="en-US" sz="4000" dirty="0"/>
          </a:p>
        </p:txBody>
      </p:sp>
      <p:pic>
        <p:nvPicPr>
          <p:cNvPr id="55300" name="Picture 4" descr="06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987425"/>
            <a:ext cx="8183562" cy="327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94"/>
    </mc:Choice>
    <mc:Fallback xmlns="">
      <p:transition spd="slow" advTm="49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800100"/>
          <a:ext cx="91440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Photo Editor Photo" r:id="rId5" imgW="3809524" imgH="2219635" progId="MSPhotoEd.3">
                  <p:embed/>
                </p:oleObj>
              </mc:Choice>
              <mc:Fallback>
                <p:oleObj name="Photo Editor Photo" r:id="rId5" imgW="3809524" imgH="221963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0100"/>
                        <a:ext cx="9144000" cy="532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"/>
    </mc:Choice>
    <mc:Fallback xmlns="">
      <p:transition spd="slow" advTm="2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183880" cy="1051560"/>
          </a:xfrm>
        </p:spPr>
        <p:txBody>
          <a:bodyPr/>
          <a:lstStyle/>
          <a:p>
            <a:r>
              <a:rPr lang="en-US" dirty="0"/>
              <a:t>Wavelength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Greek Letter </a:t>
            </a:r>
            <a:r>
              <a:rPr lang="el-GR" sz="3600" dirty="0" smtClean="0">
                <a:latin typeface="Cambria" pitchFamily="18" charset="0"/>
                <a:cs typeface="Times New Roman" pitchFamily="18" charset="0"/>
              </a:rPr>
              <a:t>λ</a:t>
            </a: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Lambda </a:t>
            </a:r>
          </a:p>
          <a:p>
            <a:r>
              <a:rPr lang="en-US" sz="3600" dirty="0" smtClean="0">
                <a:latin typeface="Cambria" pitchFamily="18" charset="0"/>
              </a:rPr>
              <a:t>Shortest </a:t>
            </a:r>
            <a:r>
              <a:rPr lang="en-US" sz="3600" dirty="0">
                <a:latin typeface="Cambria" pitchFamily="18" charset="0"/>
              </a:rPr>
              <a:t>distance between equivalent points (Peak to Peak)</a:t>
            </a:r>
          </a:p>
          <a:p>
            <a:r>
              <a:rPr lang="en-US" sz="3600" dirty="0">
                <a:latin typeface="Cambria" pitchFamily="18" charset="0"/>
              </a:rPr>
              <a:t>Units = m, cm, nm</a:t>
            </a:r>
          </a:p>
          <a:p>
            <a:r>
              <a:rPr lang="en-US" sz="3600" dirty="0">
                <a:latin typeface="Cambria" pitchFamily="18" charset="0"/>
              </a:rPr>
              <a:t>nm=nanometers </a:t>
            </a:r>
            <a:r>
              <a:rPr lang="en-US" sz="3600" dirty="0" smtClean="0">
                <a:latin typeface="Cambria" pitchFamily="18" charset="0"/>
              </a:rPr>
              <a:t>1nm = 1 x 10</a:t>
            </a:r>
            <a:r>
              <a:rPr lang="en-US" sz="3600" baseline="30000" dirty="0" smtClean="0">
                <a:latin typeface="Cambria" pitchFamily="18" charset="0"/>
              </a:rPr>
              <a:t>-9</a:t>
            </a:r>
            <a:r>
              <a:rPr lang="en-US" sz="3600" dirty="0" smtClean="0">
                <a:latin typeface="Cambria" pitchFamily="18" charset="0"/>
              </a:rPr>
              <a:t>m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9"/>
    </mc:Choice>
    <mc:Fallback xmlns="">
      <p:transition spd="slow" advTm="3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787</TotalTime>
  <Words>447</Words>
  <Application>Microsoft Office PowerPoint</Application>
  <PresentationFormat>On-screen Show (4:3)</PresentationFormat>
  <Paragraphs>66</Paragraphs>
  <Slides>22</Slides>
  <Notes>0</Notes>
  <HiddenSlides>0</HiddenSlides>
  <MMClips>20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Aspect</vt:lpstr>
      <vt:lpstr>Photo Editor Photo</vt:lpstr>
      <vt:lpstr>Chemistry 1 Chapter 5 Part I Light and Quantized Energy</vt:lpstr>
      <vt:lpstr>Priority Standards</vt:lpstr>
      <vt:lpstr>Michigan HSCE for Chemistry</vt:lpstr>
      <vt:lpstr>Development of Atomic Model continued from previous notes</vt:lpstr>
      <vt:lpstr>PowerPoint Presentation</vt:lpstr>
      <vt:lpstr>Electromagnetic Radiation</vt:lpstr>
      <vt:lpstr>Electromagnetic Spectrum</vt:lpstr>
      <vt:lpstr>PowerPoint Presentation</vt:lpstr>
      <vt:lpstr>Wavelength</vt:lpstr>
      <vt:lpstr>Frequency (ν)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wcs</dc:creator>
  <cp:lastModifiedBy>Windows User</cp:lastModifiedBy>
  <cp:revision>38</cp:revision>
  <dcterms:created xsi:type="dcterms:W3CDTF">2006-11-06T11:40:10Z</dcterms:created>
  <dcterms:modified xsi:type="dcterms:W3CDTF">2015-11-06T15:08:47Z</dcterms:modified>
</cp:coreProperties>
</file>