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a" ContentType="audio/x-ms-wma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94" r:id="rId4"/>
  </p:sldMasterIdLst>
  <p:notesMasterIdLst>
    <p:notesMasterId r:id="rId34"/>
  </p:notesMasterIdLst>
  <p:handoutMasterIdLst>
    <p:handoutMasterId r:id="rId35"/>
  </p:handoutMasterIdLst>
  <p:sldIdLst>
    <p:sldId id="256" r:id="rId5"/>
    <p:sldId id="263" r:id="rId6"/>
    <p:sldId id="264" r:id="rId7"/>
    <p:sldId id="265" r:id="rId8"/>
    <p:sldId id="258" r:id="rId9"/>
    <p:sldId id="267" r:id="rId10"/>
    <p:sldId id="266" r:id="rId11"/>
    <p:sldId id="259" r:id="rId12"/>
    <p:sldId id="268" r:id="rId13"/>
    <p:sldId id="269" r:id="rId14"/>
    <p:sldId id="257" r:id="rId15"/>
    <p:sldId id="275" r:id="rId16"/>
    <p:sldId id="276" r:id="rId17"/>
    <p:sldId id="270" r:id="rId18"/>
    <p:sldId id="271" r:id="rId19"/>
    <p:sldId id="273" r:id="rId20"/>
    <p:sldId id="272" r:id="rId21"/>
    <p:sldId id="274" r:id="rId22"/>
    <p:sldId id="260" r:id="rId23"/>
    <p:sldId id="261" r:id="rId24"/>
    <p:sldId id="262" r:id="rId25"/>
    <p:sldId id="277" r:id="rId26"/>
    <p:sldId id="280" r:id="rId27"/>
    <p:sldId id="278" r:id="rId28"/>
    <p:sldId id="284" r:id="rId29"/>
    <p:sldId id="279" r:id="rId30"/>
    <p:sldId id="281" r:id="rId31"/>
    <p:sldId id="282" r:id="rId32"/>
    <p:sldId id="283" r:id="rId3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1" d="100"/>
          <a:sy n="21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4D2F0-EA7E-41E4-A9C6-357712CD6A8E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AAD8B-B901-4F47-A55C-314DE188B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15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4914F-CAB3-4024-8CFF-77DAF42882DA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5C016-B1F4-49BA-B972-F59C9837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86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C016-B1F4-49BA-B972-F59C9837CF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65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3C963-B5EE-4D25-A352-20077E3086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30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66FE6-AA3F-4687-B45B-CBE8EB0839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7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6C73F-0F46-450F-80C9-58477CBB8B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1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42AE27-725B-435F-8041-93CD488EC4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72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986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F10ECF-C443-443F-9693-3DF5882858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5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986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98638"/>
            <a:ext cx="4038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37025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7405317-86D0-4D77-A228-591E632F17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70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2A851-DBDA-4051-87CB-3D4315B913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02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785C1-4AE2-4615-80F0-95552CB977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67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9A1EF-2900-4C15-89DD-389A70B219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4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B4D9C-25BB-4CC1-B9A8-3EB356AEBA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39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07310-99D4-4BB5-B0EB-390E686C1F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86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B3798-D7C2-459C-8A67-232D6429BF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64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5187E-644E-4C3C-9866-4931D21124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93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12230-F542-405B-A4C7-38D3749D7B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37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7C982-8547-4A95-8AE6-3DE92B6F8B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4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224F4-A269-49B4-AF44-DEDFCC86E7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357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CC92E-A8EC-422D-8A11-552D7F66A3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364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F3647-74C0-4972-BB72-D2A05AA9A2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576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42AE27-725B-435F-8041-93CD488EC4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722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986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F10ECF-C443-443F-9693-3DF5882858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55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986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98638"/>
            <a:ext cx="4038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37025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7405317-86D0-4D77-A228-591E632F17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70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90455-9A4B-4642-A1C6-050C20B5C4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28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C4274-D60C-4E55-A16D-89B658A2F6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453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B568B-020B-4BB0-A6FE-E45EA4C1AA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428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E5544-E341-45A5-B37F-B1D6AEA436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80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98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DF236-4027-4EE1-AAF3-3FACF7F661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08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97224-1C60-4A60-A216-3B23A7E6D3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452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8C40D-D68A-449B-BF52-4A98B8E860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89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FDC68-E4D5-4CA1-AD86-5CDEEBB1DE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35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244AD-47C9-48B6-AEE5-385C473DB4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121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0F7E1-BA68-4277-A982-A8A0D9DB4F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699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219C1-A1D2-44D1-AE22-3E52090527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133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E3D1F-FFD6-44C4-8687-EE456535AC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2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DF7C7-696F-4DBC-9C4A-81DB9B82A8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161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609600"/>
            <a:ext cx="82296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2C57197-A6E9-417B-BA63-3920B8182D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617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986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F10ECF-C443-443F-9693-3DF5882858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55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986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98638"/>
            <a:ext cx="4038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37025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7405317-86D0-4D77-A228-591E632F17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706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F7790455-9A4B-4642-A1C6-050C20B5C4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DB568B-020B-4BB0-A6FE-E45EA4C1AA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80BE5544-E341-45A5-B37F-B1D6AEA436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FDF236-4027-4EE1-AAF3-3FACF7F661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E97224-1C60-4A60-A216-3B23A7E6D3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48C40D-D68A-449B-BF52-4A98B8E860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5FDC68-E4D5-4CA1-AD86-5CDEEBB1DE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11452-F2F1-41E8-9923-A3E1AAD533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2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E244AD-47C9-48B6-AEE5-385C473DB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10F7E1-BA68-4277-A982-A8A0D9DB4F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C219C1-A1D2-44D1-AE22-3E52090527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E3D1F-FFD6-44C4-8687-EE456535AC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609600"/>
            <a:ext cx="82296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2C57197-A6E9-417B-BA63-3920B8182D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617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986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F10ECF-C443-443F-9693-3DF5882858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55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986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98638"/>
            <a:ext cx="4038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37025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7405317-86D0-4D77-A228-591E632F17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7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772A8-3620-4827-B0BC-17C44FCAF0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80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059C3-5F3C-4F22-A238-4CBE1F807E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6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54931-A6F9-470E-91EC-96FF8EF9A5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77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062F8-248F-469E-9F30-468CD6F04A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70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622A5C3-A637-41B0-A362-7253EC7C4C9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91" r:id="rId12"/>
    <p:sldLayoutId id="2147483692" r:id="rId13"/>
    <p:sldLayoutId id="2147483693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A46AC2-780A-4709-956C-FAB707BB639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86" r:id="rId12"/>
    <p:sldLayoutId id="2147483689" r:id="rId13"/>
    <p:sldLayoutId id="2147483690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986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B970D27-1526-47D2-968B-06D3B77D8B2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7" r:id="rId13"/>
    <p:sldLayoutId id="2147483688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22A5C3-A637-41B0-A362-7253EC7C4C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6.png"/><Relationship Id="rId5" Type="http://schemas.openxmlformats.org/officeDocument/2006/relationships/hyperlink" Target="http://youtu.be/HCOE__N6v4o" TargetMode="External"/><Relationship Id="rId4" Type="http://schemas.openxmlformats.org/officeDocument/2006/relationships/hyperlink" Target="http://youtu.be/IOYyCHGWJq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5" Type="http://schemas.openxmlformats.org/officeDocument/2006/relationships/image" Target="../media/image6.pn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22.wma"/><Relationship Id="rId1" Type="http://schemas.microsoft.com/office/2007/relationships/media" Target="../media/media22.wma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23.wma"/><Relationship Id="rId1" Type="http://schemas.microsoft.com/office/2007/relationships/media" Target="../media/media23.wma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24.wma"/><Relationship Id="rId1" Type="http://schemas.microsoft.com/office/2007/relationships/media" Target="../media/media24.wma"/><Relationship Id="rId5" Type="http://schemas.openxmlformats.org/officeDocument/2006/relationships/image" Target="../media/image6.pn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audio" Target="../media/media25.wma"/><Relationship Id="rId1" Type="http://schemas.microsoft.com/office/2007/relationships/media" Target="../media/media25.wma"/><Relationship Id="rId5" Type="http://schemas.openxmlformats.org/officeDocument/2006/relationships/image" Target="../media/image6.pn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26.wma"/><Relationship Id="rId1" Type="http://schemas.microsoft.com/office/2007/relationships/media" Target="../media/media26.wma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audio" Target="../media/media27.wma"/><Relationship Id="rId1" Type="http://schemas.microsoft.com/office/2007/relationships/media" Target="../media/media27.wma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28.wma"/><Relationship Id="rId1" Type="http://schemas.microsoft.com/office/2007/relationships/media" Target="../media/media28.wma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audio" Target="../media/media29.wma"/><Relationship Id="rId1" Type="http://schemas.microsoft.com/office/2007/relationships/media" Target="../media/media29.wma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7" Type="http://schemas.openxmlformats.org/officeDocument/2006/relationships/image" Target="../media/image6.png"/><Relationship Id="rId2" Type="http://schemas.microsoft.com/office/2007/relationships/media" Target="../media/media6.wma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81000"/>
            <a:ext cx="5791200" cy="609600"/>
          </a:xfrm>
        </p:spPr>
        <p:txBody>
          <a:bodyPr>
            <a:noAutofit/>
          </a:bodyPr>
          <a:lstStyle/>
          <a:p>
            <a:r>
              <a:rPr lang="en-US" sz="3200" dirty="0"/>
              <a:t>Last Updated </a:t>
            </a:r>
            <a:fld id="{BF928B6D-5CCC-4D20-B830-AEC93904DAB8}" type="datetime4">
              <a:rPr lang="en-US" sz="3200"/>
              <a:pPr/>
              <a:t>November 6, 2015</a:t>
            </a:fld>
            <a:endParaRPr lang="en-US" sz="3200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1143000"/>
            <a:ext cx="4114800" cy="4114800"/>
          </a:xfrm>
        </p:spPr>
        <p:txBody>
          <a:bodyPr>
            <a:normAutofit/>
          </a:bodyPr>
          <a:lstStyle/>
          <a:p>
            <a:r>
              <a:rPr lang="en-US" sz="4000" dirty="0"/>
              <a:t>Chemistry 1</a:t>
            </a:r>
            <a:br>
              <a:rPr lang="en-US" sz="4000" dirty="0"/>
            </a:br>
            <a:r>
              <a:rPr lang="en-US" sz="4000" dirty="0"/>
              <a:t>Chapter 5</a:t>
            </a:r>
            <a:br>
              <a:rPr lang="en-US" sz="4000" dirty="0"/>
            </a:br>
            <a:r>
              <a:rPr lang="en-US" sz="4000" dirty="0" smtClean="0"/>
              <a:t>Notes Part II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Quantum </a:t>
            </a:r>
            <a:r>
              <a:rPr lang="en-US" sz="4000" dirty="0" smtClean="0"/>
              <a:t>Theory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of the atom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4"/>
    </mc:Choice>
    <mc:Fallback xmlns="">
      <p:transition spd="slow" advTm="65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64029"/>
            <a:ext cx="5410200" cy="5714999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Developed wave equations too complex for </a:t>
            </a:r>
            <a:r>
              <a:rPr lang="en-US" sz="3200" dirty="0" err="1"/>
              <a:t>chem</a:t>
            </a:r>
            <a:r>
              <a:rPr lang="en-US" sz="3200" dirty="0"/>
              <a:t> 1.</a:t>
            </a:r>
          </a:p>
          <a:p>
            <a:r>
              <a:rPr lang="en-US" sz="3200" dirty="0"/>
              <a:t>Quote from text “The Schr</a:t>
            </a:r>
            <a:r>
              <a:rPr lang="en-US" sz="3200" dirty="0">
                <a:cs typeface="Arial" charset="0"/>
              </a:rPr>
              <a:t>ö</a:t>
            </a:r>
            <a:r>
              <a:rPr lang="en-US" sz="3200" dirty="0"/>
              <a:t>dinger wave function is too complex to be considered here.”</a:t>
            </a:r>
          </a:p>
          <a:p>
            <a:r>
              <a:rPr lang="en-US" sz="3200" dirty="0"/>
              <a:t>Wave equation was able to predict three-dimensional regions of an e</a:t>
            </a:r>
            <a:r>
              <a:rPr lang="en-US" sz="3200" baseline="30000" dirty="0"/>
              <a:t>-</a:t>
            </a:r>
            <a:r>
              <a:rPr lang="en-US" sz="3200" dirty="0"/>
              <a:t> probable location (ATOMIC ORBITALS</a:t>
            </a:r>
            <a:r>
              <a:rPr lang="en-US" sz="3200" dirty="0" smtClean="0"/>
              <a:t>)</a:t>
            </a:r>
          </a:p>
          <a:p>
            <a:r>
              <a:rPr lang="en-US" sz="3200" dirty="0">
                <a:hlinkClick r:id="rId4"/>
              </a:rPr>
              <a:t>http://</a:t>
            </a:r>
            <a:r>
              <a:rPr lang="en-US" sz="3200" dirty="0" smtClean="0">
                <a:hlinkClick r:id="rId4"/>
              </a:rPr>
              <a:t>youtu.be/IOYyCHGWJq4</a:t>
            </a:r>
            <a:r>
              <a:rPr lang="en-US" sz="3200" dirty="0" smtClean="0"/>
              <a:t> </a:t>
            </a:r>
          </a:p>
          <a:p>
            <a:r>
              <a:rPr lang="en-US" sz="3200">
                <a:hlinkClick r:id="rId5"/>
              </a:rPr>
              <a:t>http://youtu.be/HCOE__</a:t>
            </a:r>
            <a:r>
              <a:rPr lang="en-US" sz="3200" smtClean="0">
                <a:hlinkClick r:id="rId5"/>
              </a:rPr>
              <a:t>N6v4o</a:t>
            </a:r>
            <a:endParaRPr lang="en-US" sz="3200" smtClean="0"/>
          </a:p>
          <a:p>
            <a:endParaRPr lang="en-US" sz="3200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600" y="457200"/>
            <a:ext cx="2819400" cy="5715000"/>
          </a:xfrm>
        </p:spPr>
        <p:txBody>
          <a:bodyPr/>
          <a:lstStyle/>
          <a:p>
            <a:r>
              <a:rPr lang="en-US" sz="4000" dirty="0"/>
              <a:t>Erwin Schr</a:t>
            </a:r>
            <a:r>
              <a:rPr lang="en-US" sz="4000" dirty="0">
                <a:cs typeface="Arial" charset="0"/>
              </a:rPr>
              <a:t>ö</a:t>
            </a:r>
            <a:r>
              <a:rPr lang="en-US" sz="4000" dirty="0"/>
              <a:t>dinger</a:t>
            </a:r>
            <a:br>
              <a:rPr lang="en-US" sz="4000" dirty="0"/>
            </a:br>
            <a:r>
              <a:rPr lang="en-US" sz="4000" dirty="0"/>
              <a:t>1887-1961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76200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need to copy this information</a:t>
            </a:r>
            <a:endParaRPr lang="en-US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66"/>
    </mc:Choice>
    <mc:Fallback xmlns="">
      <p:transition spd="slow" advTm="277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33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78180"/>
            <a:ext cx="8229600" cy="55778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99"/>
    </mc:Choice>
    <mc:Fallback xmlns="">
      <p:transition spd="slow" advTm="58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423988"/>
            <a:ext cx="4343400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Bohr’s Model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57"/>
    </mc:Choice>
    <mc:Fallback xmlns="">
      <p:transition spd="slow" advTm="144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Ti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0300" y="1524000"/>
            <a:ext cx="4343400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Bohr’s Model (Ti)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14"/>
    </mc:Choice>
    <mc:Fallback xmlns="">
      <p:transition spd="slow" advTm="168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5638800" cy="57451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Corresponds to energy level and contains 2n</a:t>
            </a:r>
            <a:r>
              <a:rPr lang="en-US" sz="3200" baseline="30000" dirty="0"/>
              <a:t>2</a:t>
            </a:r>
            <a:r>
              <a:rPr lang="en-US" sz="3200" dirty="0"/>
              <a:t> electrons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n = 1 contains 2e</a:t>
            </a:r>
            <a:r>
              <a:rPr lang="en-US" sz="3200" baseline="30000" dirty="0"/>
              <a:t>-</a:t>
            </a:r>
            <a:r>
              <a:rPr lang="en-US" sz="3200" dirty="0"/>
              <a:t> [2(1)</a:t>
            </a:r>
            <a:r>
              <a:rPr lang="en-US" sz="3200" baseline="30000" dirty="0"/>
              <a:t>2</a:t>
            </a:r>
            <a:r>
              <a:rPr lang="en-US" sz="3200" dirty="0"/>
              <a:t>]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n = 2 contains 8e</a:t>
            </a:r>
            <a:r>
              <a:rPr lang="en-US" sz="3200" baseline="30000" dirty="0"/>
              <a:t>-</a:t>
            </a:r>
            <a:r>
              <a:rPr lang="en-US" sz="3200" dirty="0"/>
              <a:t> [2(2)</a:t>
            </a:r>
            <a:r>
              <a:rPr lang="en-US" sz="3200" baseline="30000" dirty="0"/>
              <a:t>2</a:t>
            </a:r>
            <a:r>
              <a:rPr lang="en-US" sz="3200" dirty="0"/>
              <a:t>]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n = 3 contains 18e</a:t>
            </a:r>
            <a:r>
              <a:rPr lang="en-US" sz="3200" baseline="30000" dirty="0"/>
              <a:t>-</a:t>
            </a:r>
            <a:r>
              <a:rPr lang="en-US" sz="3200" dirty="0"/>
              <a:t> [2(3)</a:t>
            </a:r>
            <a:r>
              <a:rPr lang="en-US" sz="3200" baseline="30000" dirty="0"/>
              <a:t>2</a:t>
            </a:r>
            <a:r>
              <a:rPr lang="en-US" sz="3200" dirty="0"/>
              <a:t>]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n = 4 contains 32e</a:t>
            </a:r>
            <a:r>
              <a:rPr lang="en-US" sz="3200" baseline="30000" dirty="0"/>
              <a:t>- </a:t>
            </a:r>
            <a:r>
              <a:rPr lang="en-US" sz="3200" dirty="0"/>
              <a:t>[2(4)</a:t>
            </a:r>
            <a:r>
              <a:rPr lang="en-US" sz="3200" baseline="30000" dirty="0"/>
              <a:t>2</a:t>
            </a:r>
            <a:r>
              <a:rPr lang="en-US" sz="3200" dirty="0"/>
              <a:t>]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n = 5 contains 50e</a:t>
            </a:r>
            <a:r>
              <a:rPr lang="en-US" sz="3200" baseline="30000" dirty="0"/>
              <a:t>-</a:t>
            </a:r>
            <a:r>
              <a:rPr lang="en-US" sz="3200" dirty="0"/>
              <a:t> [2(5)</a:t>
            </a:r>
            <a:r>
              <a:rPr lang="en-US" sz="3200" baseline="30000" dirty="0"/>
              <a:t>2</a:t>
            </a:r>
            <a:r>
              <a:rPr lang="en-US" sz="3200" dirty="0"/>
              <a:t>]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n = 6 contains 72e</a:t>
            </a:r>
            <a:r>
              <a:rPr lang="en-US" sz="3200" baseline="30000" dirty="0"/>
              <a:t>- </a:t>
            </a:r>
            <a:r>
              <a:rPr lang="en-US" sz="3200" dirty="0"/>
              <a:t>[2(6)</a:t>
            </a:r>
            <a:r>
              <a:rPr lang="en-US" sz="3200" baseline="30000" dirty="0"/>
              <a:t>2</a:t>
            </a:r>
            <a:r>
              <a:rPr lang="en-US" sz="3200" dirty="0"/>
              <a:t>]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n = 7 contains 98e</a:t>
            </a:r>
            <a:r>
              <a:rPr lang="en-US" sz="3200" baseline="30000" dirty="0"/>
              <a:t>- </a:t>
            </a:r>
            <a:r>
              <a:rPr lang="en-US" sz="3200" dirty="0"/>
              <a:t>[2(7)</a:t>
            </a:r>
            <a:r>
              <a:rPr lang="en-US" sz="3200" baseline="30000" dirty="0"/>
              <a:t>2</a:t>
            </a:r>
            <a:r>
              <a:rPr lang="en-US" sz="3200" dirty="0"/>
              <a:t>]  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600" y="457200"/>
            <a:ext cx="2819400" cy="5715000"/>
          </a:xfrm>
        </p:spPr>
        <p:txBody>
          <a:bodyPr/>
          <a:lstStyle/>
          <a:p>
            <a:r>
              <a:rPr lang="en-US" dirty="0"/>
              <a:t>Principal Quantum Number n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"/>
            <a:ext cx="36576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24"/>
    </mc:Choice>
    <mc:Fallback xmlns="">
      <p:transition spd="slow" advTm="337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5257800" cy="5714999"/>
          </a:xfrm>
        </p:spPr>
        <p:txBody>
          <a:bodyPr>
            <a:normAutofit/>
          </a:bodyPr>
          <a:lstStyle/>
          <a:p>
            <a:r>
              <a:rPr lang="en-US" sz="3200" dirty="0"/>
              <a:t>Known as Quantum number l</a:t>
            </a:r>
          </a:p>
          <a:p>
            <a:r>
              <a:rPr lang="en-US" sz="3200" dirty="0" err="1"/>
              <a:t>s,p,d,f</a:t>
            </a:r>
            <a:r>
              <a:rPr lang="en-US" sz="3200" dirty="0"/>
              <a:t> (Sublevels)</a:t>
            </a:r>
          </a:p>
          <a:p>
            <a:r>
              <a:rPr lang="en-US" sz="3200" dirty="0"/>
              <a:t>s = 0, p = 1, d = 2, f = 3</a:t>
            </a:r>
          </a:p>
          <a:p>
            <a:r>
              <a:rPr lang="en-US" sz="3200" dirty="0"/>
              <a:t>Number of orbitals in a sub-level = (2</a:t>
            </a:r>
            <a:r>
              <a:rPr lang="en-US" sz="3200" dirty="0">
                <a:latin typeface="Monotype Corsiva" pitchFamily="66" charset="0"/>
              </a:rPr>
              <a:t>l </a:t>
            </a:r>
            <a:r>
              <a:rPr lang="en-US" sz="3200" dirty="0"/>
              <a:t>+1)</a:t>
            </a:r>
          </a:p>
          <a:p>
            <a:r>
              <a:rPr lang="en-US" sz="3200" dirty="0"/>
              <a:t>Number of </a:t>
            </a:r>
            <a:r>
              <a:rPr lang="en-US" sz="3200" dirty="0" smtClean="0"/>
              <a:t>electrons in </a:t>
            </a:r>
            <a:r>
              <a:rPr lang="en-US" sz="3200" dirty="0"/>
              <a:t>a sub-level = 2(2</a:t>
            </a:r>
            <a:r>
              <a:rPr lang="en-US" sz="3200" dirty="0">
                <a:latin typeface="Monotype Corsiva" pitchFamily="66" charset="0"/>
              </a:rPr>
              <a:t>l </a:t>
            </a:r>
            <a:r>
              <a:rPr lang="en-US" sz="3200" dirty="0"/>
              <a:t>+1)</a:t>
            </a:r>
          </a:p>
          <a:p>
            <a:r>
              <a:rPr lang="en-US" sz="3200" dirty="0"/>
              <a:t>Refer to Table 5-2 page 134 (Overhead)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457200"/>
            <a:ext cx="3810000" cy="5715000"/>
          </a:xfrm>
        </p:spPr>
        <p:txBody>
          <a:bodyPr/>
          <a:lstStyle/>
          <a:p>
            <a:r>
              <a:rPr lang="en-US" sz="4000" dirty="0"/>
              <a:t>Energy Levels Contain Sub-Levels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922"/>
    </mc:Choice>
    <mc:Fallback xmlns="">
      <p:transition spd="slow" advTm="1509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25" name="Group 9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899762134"/>
              </p:ext>
            </p:extLst>
          </p:nvPr>
        </p:nvGraphicFramePr>
        <p:xfrm>
          <a:off x="990600" y="228600"/>
          <a:ext cx="6705600" cy="5954486"/>
        </p:xfrm>
        <a:graphic>
          <a:graphicData uri="http://schemas.openxmlformats.org/drawingml/2006/table">
            <a:tbl>
              <a:tblPr/>
              <a:tblGrid>
                <a:gridCol w="1676400"/>
                <a:gridCol w="1676400"/>
                <a:gridCol w="1676400"/>
                <a:gridCol w="1676400"/>
              </a:tblGrid>
              <a:tr h="12855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# of orbitals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3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9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0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2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24"/>
    </mc:Choice>
    <mc:Fallback xmlns="">
      <p:transition spd="slow" advTm="482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fig4-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92113"/>
            <a:ext cx="8305800" cy="6430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479925" y="4379913"/>
            <a:ext cx="2698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See figure5-17 page 135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29"/>
    </mc:Choice>
    <mc:Fallback xmlns="">
      <p:transition spd="slow" advTm="15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1"/>
            <a:ext cx="8229600" cy="4038600"/>
          </a:xfrm>
        </p:spPr>
        <p:txBody>
          <a:bodyPr>
            <a:normAutofit/>
          </a:bodyPr>
          <a:lstStyle/>
          <a:p>
            <a:r>
              <a:rPr lang="en-US" sz="2800" dirty="0"/>
              <a:t>Atomic orbital = 3-D region around a nucleus which describes an e</a:t>
            </a:r>
            <a:r>
              <a:rPr lang="en-US" sz="2800" baseline="30000" dirty="0"/>
              <a:t>-</a:t>
            </a:r>
            <a:r>
              <a:rPr lang="en-US" sz="2800" dirty="0"/>
              <a:t> probable location</a:t>
            </a:r>
          </a:p>
          <a:p>
            <a:r>
              <a:rPr lang="en-US" sz="2800" dirty="0"/>
              <a:t>90% e</a:t>
            </a:r>
            <a:r>
              <a:rPr lang="en-US" sz="2800" baseline="30000" dirty="0"/>
              <a:t>-</a:t>
            </a:r>
            <a:r>
              <a:rPr lang="en-US" sz="2800" dirty="0"/>
              <a:t> confirmed within volume</a:t>
            </a:r>
          </a:p>
          <a:p>
            <a:r>
              <a:rPr lang="en-US" sz="2800" dirty="0"/>
              <a:t>10% somewhat outside</a:t>
            </a:r>
          </a:p>
          <a:p>
            <a:endParaRPr lang="en-US" sz="2800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21"/>
    </mc:Choice>
    <mc:Fallback xmlns="">
      <p:transition spd="slow" advTm="24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im52 1s orbital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10396"/>
            <a:ext cx="3657600" cy="52086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 orbtials (sphere)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81"/>
    </mc:Choice>
    <mc:Fallback xmlns="">
      <p:transition spd="slow" advTm="11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Niehls</a:t>
            </a:r>
            <a:r>
              <a:rPr lang="en-US" sz="2800" dirty="0"/>
              <a:t> Bohr- proposed quantum or planetary model of the atom</a:t>
            </a:r>
          </a:p>
          <a:p>
            <a:r>
              <a:rPr lang="en-US" sz="2800" dirty="0"/>
              <a:t>Correctly predicted frequencies of the lines in H atomic emission spectrum</a:t>
            </a:r>
          </a:p>
          <a:p>
            <a:r>
              <a:rPr lang="en-US" sz="2800" dirty="0"/>
              <a:t>Related H atomic energy states to motion of e</a:t>
            </a:r>
            <a:r>
              <a:rPr lang="en-US" sz="2800" baseline="30000" dirty="0"/>
              <a:t>-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Bohr’s Model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77"/>
    </mc:Choice>
    <mc:Fallback xmlns="">
      <p:transition spd="slow" advTm="232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im54 p orbitals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9144000" cy="4225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 orbitals (dumbbell)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1"/>
    </mc:Choice>
    <mc:Fallback xmlns="">
      <p:transition spd="slow" advTm="46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im55 d orbitals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7924800" cy="218372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 orbitals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25"/>
    </mc:Choice>
    <mc:Fallback xmlns="">
      <p:transition spd="slow" advTm="145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1" name="Picture 7" descr="f-orbitals#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304800"/>
            <a:ext cx="84271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4953000"/>
            <a:ext cx="2819400" cy="1219200"/>
          </a:xfrm>
        </p:spPr>
        <p:txBody>
          <a:bodyPr/>
          <a:lstStyle/>
          <a:p>
            <a:r>
              <a:rPr lang="en-US" dirty="0"/>
              <a:t>f block orbitals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12"/>
    </mc:Choice>
    <mc:Fallback xmlns="">
      <p:transition spd="slow" advTm="124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7391400" cy="5516563"/>
          </a:xfrm>
        </p:spPr>
        <p:txBody>
          <a:bodyPr/>
          <a:lstStyle/>
          <a:p>
            <a:r>
              <a:rPr lang="en-US" sz="3600" dirty="0"/>
              <a:t>e</a:t>
            </a:r>
            <a:r>
              <a:rPr lang="en-US" sz="3600" baseline="30000" dirty="0"/>
              <a:t>- </a:t>
            </a:r>
            <a:r>
              <a:rPr lang="en-US" sz="3600" dirty="0"/>
              <a:t>Configurations= Arrangement of e</a:t>
            </a:r>
            <a:r>
              <a:rPr lang="en-US" sz="3600" baseline="30000" dirty="0"/>
              <a:t>-</a:t>
            </a:r>
            <a:r>
              <a:rPr lang="en-US" sz="3600" dirty="0"/>
              <a:t> in an atom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err="1" smtClean="0"/>
              <a:t>Aufbau</a:t>
            </a:r>
            <a:r>
              <a:rPr lang="en-US" sz="3600" dirty="0" smtClean="0"/>
              <a:t> </a:t>
            </a:r>
            <a:r>
              <a:rPr lang="en-US" sz="3600" dirty="0"/>
              <a:t>Principle= each e</a:t>
            </a:r>
            <a:r>
              <a:rPr lang="en-US" sz="3600" baseline="30000" dirty="0"/>
              <a:t>-</a:t>
            </a:r>
            <a:r>
              <a:rPr lang="en-US" sz="3600" dirty="0"/>
              <a:t> occupies the lowest energy orbital available </a:t>
            </a:r>
          </a:p>
          <a:p>
            <a:pPr>
              <a:buFontTx/>
              <a:buNone/>
            </a:pPr>
            <a:r>
              <a:rPr lang="en-US" sz="3600" dirty="0" smtClean="0"/>
              <a:t>Fig </a:t>
            </a:r>
            <a:r>
              <a:rPr lang="en-US" sz="3600" dirty="0"/>
              <a:t>5-17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15"/>
    </mc:Choice>
    <mc:Fallback xmlns="">
      <p:transition spd="slow" advTm="228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Picture 7" descr="Aufbau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" r="17767"/>
          <a:stretch>
            <a:fillRect/>
          </a:stretch>
        </p:blipFill>
        <p:spPr>
          <a:xfrm>
            <a:off x="1371600" y="0"/>
            <a:ext cx="6400800" cy="670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19"/>
    </mc:Choice>
    <mc:Fallback xmlns="">
      <p:transition spd="slow" advTm="52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Orbital Sequence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6" t="22667" b="24001"/>
          <a:stretch>
            <a:fillRect/>
          </a:stretch>
        </p:blipFill>
        <p:spPr>
          <a:xfrm>
            <a:off x="0" y="838200"/>
            <a:ext cx="914400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32"/>
    </mc:Choice>
    <mc:Fallback xmlns="">
      <p:transition spd="slow" advTm="14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n-US" sz="4000" u="sng" dirty="0"/>
              <a:t>Pauli exclusion principle-</a:t>
            </a:r>
            <a:r>
              <a:rPr lang="en-US" sz="4000" dirty="0"/>
              <a:t> maximum of 2 e</a:t>
            </a:r>
            <a:r>
              <a:rPr lang="en-US" sz="4000" baseline="30000" dirty="0"/>
              <a:t>-</a:t>
            </a:r>
            <a:r>
              <a:rPr lang="en-US" sz="4000" dirty="0"/>
              <a:t> may occupy a single atomic orbital, but only if e</a:t>
            </a:r>
            <a:r>
              <a:rPr lang="en-US" sz="4000" baseline="30000" dirty="0"/>
              <a:t>-</a:t>
            </a:r>
            <a:r>
              <a:rPr lang="en-US" sz="4000" dirty="0"/>
              <a:t> have opposite spin</a:t>
            </a:r>
          </a:p>
          <a:p>
            <a:r>
              <a:rPr lang="en-US" sz="4000" dirty="0">
                <a:cs typeface="Arial" charset="0"/>
              </a:rPr>
              <a:t>↑↓</a:t>
            </a:r>
          </a:p>
          <a:p>
            <a:endParaRPr lang="en-US" sz="4000" dirty="0">
              <a:cs typeface="Arial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61"/>
    </mc:Choice>
    <mc:Fallback xmlns="">
      <p:transition spd="slow" advTm="21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Hund’s</a:t>
            </a:r>
            <a:r>
              <a:rPr lang="en-US" dirty="0" smtClean="0"/>
              <a:t> Rule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533400"/>
            <a:ext cx="4876800" cy="5791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>
                <a:cs typeface="Arial" charset="0"/>
              </a:rPr>
              <a:t>  Single </a:t>
            </a:r>
            <a:r>
              <a:rPr lang="en-US" sz="2800" dirty="0">
                <a:cs typeface="Arial" charset="0"/>
              </a:rPr>
              <a:t>e</a:t>
            </a:r>
            <a:r>
              <a:rPr lang="en-US" sz="2800" baseline="30000" dirty="0">
                <a:cs typeface="Arial" charset="0"/>
              </a:rPr>
              <a:t>-</a:t>
            </a:r>
            <a:r>
              <a:rPr lang="en-US" sz="2800" dirty="0">
                <a:cs typeface="Arial" charset="0"/>
              </a:rPr>
              <a:t> with same </a:t>
            </a:r>
            <a:r>
              <a:rPr lang="en-US" sz="2800" dirty="0" smtClean="0">
                <a:cs typeface="Arial" charset="0"/>
              </a:rPr>
              <a:t>spin must </a:t>
            </a:r>
            <a:r>
              <a:rPr lang="en-US" sz="2800" dirty="0">
                <a:cs typeface="Arial" charset="0"/>
              </a:rPr>
              <a:t>occupy each equal energy orbital before additional e</a:t>
            </a:r>
            <a:r>
              <a:rPr lang="en-US" sz="2800" baseline="30000" dirty="0">
                <a:cs typeface="Arial" charset="0"/>
              </a:rPr>
              <a:t>- </a:t>
            </a:r>
            <a:r>
              <a:rPr lang="en-US" sz="2800" dirty="0">
                <a:cs typeface="Arial" charset="0"/>
              </a:rPr>
              <a:t>with opposite spin can occupy the same orbital</a:t>
            </a:r>
            <a:endParaRPr lang="en-US" sz="2800" u="sng" dirty="0">
              <a:cs typeface="Arial" charset="0"/>
            </a:endParaRPr>
          </a:p>
          <a:p>
            <a:endParaRPr lang="en-US" sz="2800" dirty="0"/>
          </a:p>
        </p:txBody>
      </p:sp>
      <p:pic>
        <p:nvPicPr>
          <p:cNvPr id="37892" name="Picture 4" descr="hund'sru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4492" y="2590800"/>
            <a:ext cx="3369907" cy="3295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50"/>
    </mc:Choice>
    <mc:Fallback xmlns="">
      <p:transition spd="slow" advTm="276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endParaRPr lang="en-US"/>
          </a:p>
          <a:p>
            <a:r>
              <a:rPr lang="en-US" sz="4000"/>
              <a:t>Valence e</a:t>
            </a:r>
            <a:r>
              <a:rPr lang="en-US" sz="4000" baseline="30000"/>
              <a:t>-</a:t>
            </a:r>
            <a:r>
              <a:rPr lang="en-US" sz="4000"/>
              <a:t> = e</a:t>
            </a:r>
            <a:r>
              <a:rPr lang="en-US" sz="4000" baseline="30000"/>
              <a:t>-</a:t>
            </a:r>
            <a:r>
              <a:rPr lang="en-US" sz="4000"/>
              <a:t> in outermost orbitals</a:t>
            </a:r>
          </a:p>
          <a:p>
            <a:pPr lvl="1"/>
            <a:r>
              <a:rPr lang="en-US" sz="3600"/>
              <a:t>e</a:t>
            </a:r>
            <a:r>
              <a:rPr lang="en-US" sz="3600" baseline="30000"/>
              <a:t>- </a:t>
            </a:r>
            <a:r>
              <a:rPr lang="en-US" sz="3600"/>
              <a:t>in highest</a:t>
            </a:r>
            <a:r>
              <a:rPr lang="en-US" sz="3600" baseline="30000"/>
              <a:t> </a:t>
            </a:r>
            <a:r>
              <a:rPr lang="en-US" sz="3600"/>
              <a:t>principle energy level</a:t>
            </a:r>
          </a:p>
          <a:p>
            <a:pPr lvl="1"/>
            <a:r>
              <a:rPr lang="en-US" sz="3600"/>
              <a:t>Involved in bonding</a:t>
            </a:r>
          </a:p>
          <a:p>
            <a:pPr lvl="1"/>
            <a:endParaRPr lang="en-US" sz="360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54"/>
    </mc:Choice>
    <mc:Fallback xmlns="">
      <p:transition spd="slow" advTm="186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229600" cy="2362200"/>
          </a:xfrm>
        </p:spPr>
        <p:txBody>
          <a:bodyPr/>
          <a:lstStyle/>
          <a:p>
            <a:r>
              <a:rPr lang="en-US" sz="2800" dirty="0"/>
              <a:t>Electron-Dot Structure</a:t>
            </a:r>
            <a:r>
              <a:rPr lang="en-US" sz="2800" dirty="0">
                <a:sym typeface="Wingdings" pitchFamily="2" charset="2"/>
              </a:rPr>
              <a:t></a:t>
            </a:r>
            <a:r>
              <a:rPr lang="en-US" sz="2800" dirty="0"/>
              <a:t> element symbol that represents atomic nucleus and inner e</a:t>
            </a:r>
            <a:r>
              <a:rPr lang="en-US" sz="2800" baseline="30000" dirty="0"/>
              <a:t>-</a:t>
            </a:r>
            <a:r>
              <a:rPr lang="en-US" sz="2800" dirty="0"/>
              <a:t> surrounded by dots which represents valence e</a:t>
            </a:r>
            <a:r>
              <a:rPr lang="en-US" sz="2800" baseline="30000" dirty="0"/>
              <a:t>-</a:t>
            </a:r>
            <a:r>
              <a:rPr lang="en-US" sz="2800" dirty="0"/>
              <a:t> </a:t>
            </a:r>
            <a:endParaRPr lang="en-US" sz="2800" baseline="30000" dirty="0"/>
          </a:p>
          <a:p>
            <a:endParaRPr lang="en-US" dirty="0"/>
          </a:p>
        </p:txBody>
      </p:sp>
      <p:pic>
        <p:nvPicPr>
          <p:cNvPr id="41988" name="Picture 4" descr="Cdo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352800"/>
            <a:ext cx="952500" cy="1047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81"/>
    </mc:Choice>
    <mc:Fallback xmlns="">
      <p:transition spd="slow" advTm="324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4800600" cy="5714999"/>
          </a:xfrm>
        </p:spPr>
        <p:txBody>
          <a:bodyPr/>
          <a:lstStyle/>
          <a:p>
            <a:r>
              <a:rPr lang="en-US" sz="2800" dirty="0" smtClean="0"/>
              <a:t>Assigned </a:t>
            </a:r>
            <a:r>
              <a:rPr lang="en-US" sz="2800" dirty="0"/>
              <a:t>Quantum # n to each orbit (n = energy level)</a:t>
            </a:r>
          </a:p>
          <a:p>
            <a:r>
              <a:rPr lang="en-US" sz="2800" dirty="0"/>
              <a:t>Known as the Principal quantum number</a:t>
            </a:r>
          </a:p>
          <a:p>
            <a:r>
              <a:rPr lang="en-US" sz="2800" dirty="0"/>
              <a:t>n = 1, 2, 3, 4, 5, 6, 7 (numbers correspond to energy level as well as quantum #)</a:t>
            </a:r>
          </a:p>
          <a:p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Bohr Continued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23"/>
    </mc:Choice>
    <mc:Fallback xmlns="">
      <p:transition spd="slow" advTm="266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5867400" cy="5714999"/>
          </a:xfrm>
        </p:spPr>
        <p:txBody>
          <a:bodyPr/>
          <a:lstStyle/>
          <a:p>
            <a:r>
              <a:rPr lang="en-US" sz="6600" dirty="0"/>
              <a:t>Electrons do not orbit in circular paths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07"/>
    </mc:Choice>
    <mc:Fallback xmlns="">
      <p:transition spd="slow" advTm="98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34 line spectrum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58060"/>
            <a:ext cx="3657600" cy="21132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75"/>
    </mc:Choice>
    <mc:Fallback xmlns="">
      <p:transition spd="slow" advTm="80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6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664080532"/>
              </p:ext>
            </p:extLst>
          </p:nvPr>
        </p:nvGraphicFramePr>
        <p:xfrm>
          <a:off x="152400" y="1752600"/>
          <a:ext cx="866273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Equation" r:id="rId5" imgW="3047760" imgH="241200" progId="Equation.3">
                  <p:embed/>
                </p:oleObj>
              </mc:Choice>
              <mc:Fallback>
                <p:oleObj name="Equation" r:id="rId5" imgW="304776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752600"/>
                        <a:ext cx="866273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371600" y="990600"/>
            <a:ext cx="160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See page 128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73"/>
    </mc:Choice>
    <mc:Fallback xmlns="">
      <p:transition spd="slow" advTm="169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4876800" cy="5714999"/>
          </a:xfrm>
        </p:spPr>
        <p:txBody>
          <a:bodyPr>
            <a:normAutofit/>
          </a:bodyPr>
          <a:lstStyle/>
          <a:p>
            <a:r>
              <a:rPr lang="en-US" sz="2800" dirty="0"/>
              <a:t>1924</a:t>
            </a:r>
          </a:p>
          <a:p>
            <a:r>
              <a:rPr lang="en-US" sz="2800" dirty="0"/>
              <a:t>Accounted for the fixed energy level of Bohr’s model</a:t>
            </a:r>
          </a:p>
          <a:p>
            <a:r>
              <a:rPr lang="en-US" sz="2800" dirty="0"/>
              <a:t>Proposed/thought that if waves have particle-like behavior then particles can have wave-like behavior.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638800" y="533400"/>
            <a:ext cx="2819400" cy="5715000"/>
          </a:xfrm>
        </p:spPr>
        <p:txBody>
          <a:bodyPr/>
          <a:lstStyle/>
          <a:p>
            <a:r>
              <a:rPr lang="en-US" dirty="0"/>
              <a:t>Louis </a:t>
            </a:r>
            <a:r>
              <a:rPr lang="en-US" dirty="0" err="1"/>
              <a:t>DeBroglie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9600"/>
            <a:ext cx="36576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58"/>
    </mc:Choice>
    <mc:Fallback xmlns="">
      <p:transition spd="slow" advTm="303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q39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600200"/>
            <a:ext cx="4381500" cy="30899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57200" y="304800"/>
            <a:ext cx="815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400"/>
              <a:t>De Broglie Wave Equation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96863" y="5181600"/>
            <a:ext cx="85502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/>
              <a:t>Predicts all moving particles have wave characteristics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9"/>
    </mc:Choice>
    <mc:Fallback xmlns="">
      <p:transition spd="slow" advTm="2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5562600" cy="5714999"/>
          </a:xfrm>
        </p:spPr>
        <p:txBody>
          <a:bodyPr>
            <a:normAutofit/>
          </a:bodyPr>
          <a:lstStyle/>
          <a:p>
            <a:r>
              <a:rPr lang="en-US" sz="2800" dirty="0"/>
              <a:t>Heisenberg Uncertainty </a:t>
            </a:r>
            <a:r>
              <a:rPr lang="en-US" sz="2800" dirty="0" smtClean="0"/>
              <a:t>principle</a:t>
            </a:r>
            <a:r>
              <a:rPr lang="en-US" sz="4000" dirty="0" smtClean="0"/>
              <a:t>: I</a:t>
            </a:r>
            <a:r>
              <a:rPr lang="en-US" sz="4400" i="1" dirty="0" smtClean="0">
                <a:sym typeface="Wingdings" pitchFamily="2" charset="2"/>
              </a:rPr>
              <a:t>t </a:t>
            </a:r>
            <a:r>
              <a:rPr lang="en-US" sz="4400" i="1" dirty="0">
                <a:sym typeface="Wingdings" pitchFamily="2" charset="2"/>
              </a:rPr>
              <a:t>is fundamentally impossible to know precisely both the velocity and position of a particle at the same time.</a:t>
            </a:r>
          </a:p>
          <a:p>
            <a:pPr>
              <a:buFontTx/>
              <a:buNone/>
            </a:pPr>
            <a:endParaRPr lang="en-US" sz="4400" i="1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867400" y="457200"/>
            <a:ext cx="2819400" cy="5715000"/>
          </a:xfrm>
        </p:spPr>
        <p:txBody>
          <a:bodyPr/>
          <a:lstStyle/>
          <a:p>
            <a:r>
              <a:rPr lang="en-US" sz="4000" dirty="0"/>
              <a:t>Werner Heisenberg</a:t>
            </a:r>
            <a:br>
              <a:rPr lang="en-US" sz="4000" dirty="0"/>
            </a:br>
            <a:r>
              <a:rPr lang="en-US" sz="4000" dirty="0"/>
              <a:t>1901-1976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27"/>
    </mc:Choice>
    <mc:Fallback xmlns="">
      <p:transition spd="slow" advTm="186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aster">
  <a:themeElements>
    <a:clrScheme name="master 15">
      <a:dk1>
        <a:srgbClr val="C0C0C0"/>
      </a:dk1>
      <a:lt1>
        <a:srgbClr val="FFFFFF"/>
      </a:lt1>
      <a:dk2>
        <a:srgbClr val="000000"/>
      </a:dk2>
      <a:lt2>
        <a:srgbClr val="DDDDDD"/>
      </a:lt2>
      <a:accent1>
        <a:srgbClr val="4D4D4D"/>
      </a:accent1>
      <a:accent2>
        <a:srgbClr val="C0C0C0"/>
      </a:accent2>
      <a:accent3>
        <a:srgbClr val="AAAAAA"/>
      </a:accent3>
      <a:accent4>
        <a:srgbClr val="DADADA"/>
      </a:accent4>
      <a:accent5>
        <a:srgbClr val="B2B2B2"/>
      </a:accent5>
      <a:accent6>
        <a:srgbClr val="AEAEAE"/>
      </a:accent6>
      <a:hlink>
        <a:srgbClr val="777777"/>
      </a:hlink>
      <a:folHlink>
        <a:srgbClr val="FFFFFF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15">
      <a:dk1>
        <a:srgbClr val="C0C0C0"/>
      </a:dk1>
      <a:lt1>
        <a:srgbClr val="FFFFFF"/>
      </a:lt1>
      <a:dk2>
        <a:srgbClr val="000000"/>
      </a:dk2>
      <a:lt2>
        <a:srgbClr val="DDDDDD"/>
      </a:lt2>
      <a:accent1>
        <a:srgbClr val="4D4D4D"/>
      </a:accent1>
      <a:accent2>
        <a:srgbClr val="C0C0C0"/>
      </a:accent2>
      <a:accent3>
        <a:srgbClr val="AAAAAA"/>
      </a:accent3>
      <a:accent4>
        <a:srgbClr val="DADADA"/>
      </a:accent4>
      <a:accent5>
        <a:srgbClr val="B2B2B2"/>
      </a:accent5>
      <a:accent6>
        <a:srgbClr val="AEAEAE"/>
      </a:accent6>
      <a:hlink>
        <a:srgbClr val="777777"/>
      </a:hlink>
      <a:folHlink>
        <a:srgbClr val="FFFF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16">
      <a:dk1>
        <a:srgbClr val="000000"/>
      </a:dk1>
      <a:lt1>
        <a:srgbClr val="FFFFFF"/>
      </a:lt1>
      <a:dk2>
        <a:srgbClr val="1C1C1C"/>
      </a:dk2>
      <a:lt2>
        <a:srgbClr val="4D4D4D"/>
      </a:lt2>
      <a:accent1>
        <a:srgbClr val="4D4D4D"/>
      </a:accent1>
      <a:accent2>
        <a:srgbClr val="DDDDDD"/>
      </a:accent2>
      <a:accent3>
        <a:srgbClr val="FFFFFF"/>
      </a:accent3>
      <a:accent4>
        <a:srgbClr val="000000"/>
      </a:accent4>
      <a:accent5>
        <a:srgbClr val="B2B2B2"/>
      </a:accent5>
      <a:accent6>
        <a:srgbClr val="C8C8C8"/>
      </a:accent6>
      <a:hlink>
        <a:srgbClr val="808080"/>
      </a:hlink>
      <a:folHlink>
        <a:srgbClr val="F8F8F8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056</Template>
  <TotalTime>694</TotalTime>
  <Words>534</Words>
  <Application>Microsoft Office PowerPoint</Application>
  <PresentationFormat>On-screen Show (4:3)</PresentationFormat>
  <Paragraphs>104</Paragraphs>
  <Slides>29</Slides>
  <Notes>1</Notes>
  <HiddenSlides>0</HiddenSlides>
  <MMClips>29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master</vt:lpstr>
      <vt:lpstr>1_colormaster</vt:lpstr>
      <vt:lpstr>2_colormaster</vt:lpstr>
      <vt:lpstr>Composite</vt:lpstr>
      <vt:lpstr>Equation</vt:lpstr>
      <vt:lpstr>Chemistry 1 Chapter 5 Notes Part II Quantum Theory  of the atom</vt:lpstr>
      <vt:lpstr>Bohr’s Model</vt:lpstr>
      <vt:lpstr>Bohr Continued</vt:lpstr>
      <vt:lpstr>Problem</vt:lpstr>
      <vt:lpstr>PowerPoint Presentation</vt:lpstr>
      <vt:lpstr>PowerPoint Presentation</vt:lpstr>
      <vt:lpstr>Louis DeBroglie</vt:lpstr>
      <vt:lpstr>PowerPoint Presentation</vt:lpstr>
      <vt:lpstr>Werner Heisenberg 1901-1976</vt:lpstr>
      <vt:lpstr>Erwin Schrödinger 1887-1961</vt:lpstr>
      <vt:lpstr>PowerPoint Presentation</vt:lpstr>
      <vt:lpstr>Bohr’s Model</vt:lpstr>
      <vt:lpstr>Bohr’s Model (Ti)</vt:lpstr>
      <vt:lpstr>Principal Quantum Number n</vt:lpstr>
      <vt:lpstr>Energy Levels Contain Sub-Levels</vt:lpstr>
      <vt:lpstr>PowerPoint Presentation</vt:lpstr>
      <vt:lpstr>PowerPoint Presentation</vt:lpstr>
      <vt:lpstr>PowerPoint Presentation</vt:lpstr>
      <vt:lpstr>s orbtials (sphere)</vt:lpstr>
      <vt:lpstr>p orbitals (dumbbell)</vt:lpstr>
      <vt:lpstr>d orbitals</vt:lpstr>
      <vt:lpstr>f block orbitals</vt:lpstr>
      <vt:lpstr>PowerPoint Presentation</vt:lpstr>
      <vt:lpstr>PowerPoint Presentation</vt:lpstr>
      <vt:lpstr>PowerPoint Presentation</vt:lpstr>
      <vt:lpstr>PowerPoint Presentation</vt:lpstr>
      <vt:lpstr>Hund’s Rule</vt:lpstr>
      <vt:lpstr>PowerPoint Presentation</vt:lpstr>
      <vt:lpstr>PowerPoint Presentation</vt:lpstr>
    </vt:vector>
  </TitlesOfParts>
  <Company>wcs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1 Chapter 5 Quantum Theory of the atom</dc:title>
  <dc:creator>wcs</dc:creator>
  <cp:lastModifiedBy>Windows User</cp:lastModifiedBy>
  <cp:revision>44</cp:revision>
  <cp:lastPrinted>2012-11-26T21:07:58Z</cp:lastPrinted>
  <dcterms:created xsi:type="dcterms:W3CDTF">2006-11-06T13:13:22Z</dcterms:created>
  <dcterms:modified xsi:type="dcterms:W3CDTF">2015-11-06T15:09:56Z</dcterms:modified>
</cp:coreProperties>
</file>