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70" r:id="rId8"/>
    <p:sldId id="261" r:id="rId9"/>
    <p:sldId id="262" r:id="rId10"/>
    <p:sldId id="272" r:id="rId11"/>
    <p:sldId id="268" r:id="rId12"/>
    <p:sldId id="274" r:id="rId13"/>
    <p:sldId id="264" r:id="rId14"/>
    <p:sldId id="275" r:id="rId15"/>
    <p:sldId id="265" r:id="rId16"/>
    <p:sldId id="266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6E59-D22F-4A98-96A5-8A428A6CF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8A50A-EF1D-43FA-BEA5-8EC4CD80D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CD8B3-751E-4CD1-927B-5A9C239EA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735A-090B-4854-8114-4F8AA4FB8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93B2F-F749-41C7-82CB-CF8F19767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27DD4-EA0B-4CD5-8B60-DDFBB5F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A37-B563-4E6C-9939-1051FBFB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557CB-B849-49A7-A18A-5E6B248F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1150-0DCB-4265-A29B-B4C2555BD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755F1-C310-49AB-BCFE-1676B57D8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B925F-112F-4553-A7B0-9FE840FA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DFA6E208-28A0-466A-B834-FD21AB19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latin typeface="Constantia" pitchFamily="18" charset="0"/>
              </a:rPr>
              <a:t>Chapter 6.2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Constantia" pitchFamily="18" charset="0"/>
              </a:rPr>
              <a:t>Water and </a:t>
            </a:r>
            <a:r>
              <a:rPr lang="en-US" sz="4800" dirty="0" smtClean="0">
                <a:latin typeface="Constantia" pitchFamily="18" charset="0"/>
              </a:rPr>
              <a:t>Diffusion</a:t>
            </a:r>
          </a:p>
          <a:p>
            <a:pPr eaLnBrk="1" hangingPunct="1">
              <a:defRPr/>
            </a:pPr>
            <a:r>
              <a:rPr lang="en-US" sz="4800" dirty="0" smtClean="0">
                <a:latin typeface="Constantia" pitchFamily="18" charset="0"/>
              </a:rPr>
              <a:t> </a:t>
            </a:r>
            <a:endParaRPr lang="en-US" sz="4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543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The net movement of particles from where there is a lot to where there is little….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Until equal amounts on both sides</a:t>
            </a:r>
            <a:endParaRPr lang="en-US" dirty="0"/>
          </a:p>
        </p:txBody>
      </p:sp>
      <p:pic>
        <p:nvPicPr>
          <p:cNvPr id="13316" name="Picture 5" descr="Diff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248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0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>
                <a:latin typeface="Constantia" pitchFamily="18" charset="0"/>
              </a:rPr>
              <a:t>The Process of Diffusion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latin typeface="Constantia" pitchFamily="18" charset="0"/>
              </a:rPr>
              <a:t>Diffusion</a:t>
            </a:r>
            <a:r>
              <a:rPr lang="en-US" sz="3600" dirty="0">
                <a:solidFill>
                  <a:srgbClr val="FFFF00"/>
                </a:solidFill>
                <a:latin typeface="Constantia" pitchFamily="18" charset="0"/>
              </a:rPr>
              <a:t>: </a:t>
            </a:r>
            <a:r>
              <a:rPr lang="en-US" sz="3600" dirty="0">
                <a:latin typeface="Constantia" pitchFamily="18" charset="0"/>
              </a:rPr>
              <a:t>The net movement or particles from an area of higher concentration to an area of lower concentration. </a:t>
            </a:r>
          </a:p>
          <a:p>
            <a:pPr eaLnBrk="1" hangingPunct="1">
              <a:defRPr/>
            </a:pPr>
            <a:r>
              <a:rPr lang="en-US" sz="3600" dirty="0">
                <a:latin typeface="Constantia" pitchFamily="18" charset="0"/>
              </a:rPr>
              <a:t>Diffusion is slow because it relies on the random motion of atoms and molecules. </a:t>
            </a:r>
          </a:p>
          <a:p>
            <a:pPr eaLnBrk="1" hangingPunct="1">
              <a:buNone/>
              <a:defRPr/>
            </a:pPr>
            <a:endParaRPr lang="en-US" sz="3600" dirty="0"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>
                <a:latin typeface="Constantia" pitchFamily="18" charset="0"/>
              </a:rPr>
              <a:t>Necessary to make sure nutrients and waste are delivered to the appropriate location in a </a:t>
            </a:r>
            <a:r>
              <a:rPr lang="en-US" dirty="0" smtClean="0">
                <a:latin typeface="Constantia" pitchFamily="18" charset="0"/>
              </a:rPr>
              <a:t>cell</a:t>
            </a:r>
          </a:p>
          <a:p>
            <a:pPr marL="0" lvl="1" indent="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dirty="0"/>
          </a:p>
          <a:p>
            <a:r>
              <a:rPr lang="en-US" u="sng" dirty="0" smtClean="0"/>
              <a:t>Three </a:t>
            </a:r>
            <a:r>
              <a:rPr lang="en-US" u="sng" dirty="0"/>
              <a:t>things affect the rate of diffusion</a:t>
            </a:r>
            <a:r>
              <a:rPr lang="en-US" u="sng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Concentration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Temperature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Pressure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1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nstantia" pitchFamily="18" charset="0"/>
              </a:rPr>
              <a:t>The Results of Diffusion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Constantia" pitchFamily="18" charset="0"/>
              </a:rPr>
              <a:t>Molecules will continue to move randomly and collide with one another, but no further change in concentration will  occur. </a:t>
            </a:r>
          </a:p>
          <a:p>
            <a:pPr eaLnBrk="1" hangingPunct="1">
              <a:defRPr/>
            </a:pPr>
            <a:r>
              <a:rPr lang="en-US" sz="4000">
                <a:latin typeface="Constantia" pitchFamily="18" charset="0"/>
              </a:rPr>
              <a:t>This is called </a:t>
            </a:r>
            <a:r>
              <a:rPr lang="en-US" sz="4000" b="1" u="sng">
                <a:latin typeface="Constantia" pitchFamily="18" charset="0"/>
              </a:rPr>
              <a:t>Dynamic Equilibrium</a:t>
            </a:r>
            <a:r>
              <a:rPr lang="en-US" sz="4000">
                <a:latin typeface="Constantia" pitchFamily="18" charset="0"/>
              </a:rPr>
              <a:t>.  </a:t>
            </a:r>
            <a:br>
              <a:rPr lang="en-US" sz="4000">
                <a:latin typeface="Constantia" pitchFamily="18" charset="0"/>
              </a:rPr>
            </a:br>
            <a:endParaRPr lang="en-US" sz="400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Diffusions in Living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Diffusion in biological systems is also evident outside of the cell and can involve substance other than molecules in an aqueous environment.  </a:t>
            </a:r>
          </a:p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Oxygen (a gas) diffuses in capillaries of the lungs because there is a greater concentration of oxygen in the air sacs of the lungs than in the capillaries.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nstantia" pitchFamily="18" charset="0"/>
              </a:rPr>
              <a:t>Brownian 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In 1827,Scottish scientist Robert Brown was observing pollen grains that were floating in water. He noticed that the grains jerked around in the water.  </a:t>
            </a:r>
          </a:p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That was a result of the random motion of atoms and molecules. </a:t>
            </a:r>
          </a:p>
          <a:p>
            <a:pPr eaLnBrk="1" hangingPunct="1">
              <a:defRPr/>
            </a:pPr>
            <a:endParaRPr lang="en-US" sz="360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nstantia" pitchFamily="18" charset="0"/>
              </a:rPr>
              <a:t>Water’s Importance 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Most life processes can occur only when molecules and ions are free to move and collide with one another, and that condition exists when they are dissolved in water</a:t>
            </a:r>
          </a:p>
          <a:p>
            <a:pPr eaLnBrk="1" hangingPunct="1">
              <a:defRPr/>
            </a:pPr>
            <a:r>
              <a:rPr lang="en-US" sz="3600"/>
              <a:t> </a:t>
            </a:r>
            <a:r>
              <a:rPr lang="en-US" sz="3600">
                <a:latin typeface="Constantia" pitchFamily="18" charset="0"/>
              </a:rPr>
              <a:t>Water transports materials in organisms (blood, tree sap) </a:t>
            </a:r>
          </a:p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Water makes up 70- 95% of most organisms </a:t>
            </a:r>
            <a:endParaRPr lang="en-US" sz="36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nstantia" pitchFamily="18" charset="0"/>
              </a:rPr>
              <a:t>Water is Polar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A </a:t>
            </a:r>
            <a:r>
              <a:rPr lang="en-US" sz="3600" b="1" u="sng">
                <a:latin typeface="Constantia" pitchFamily="18" charset="0"/>
              </a:rPr>
              <a:t>Polar Molecule</a:t>
            </a:r>
            <a:r>
              <a:rPr lang="en-US" sz="3600">
                <a:latin typeface="Constantia" pitchFamily="18" charset="0"/>
              </a:rPr>
              <a:t> is a molecule with an unequal amount distribution of charge; that is, each molecule has a positive end and a negative end.  </a:t>
            </a:r>
          </a:p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Since water is polar it can dissolve many ionic compounds like salt, and many other polar molecules, such as sugar.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147" name="Picture 7" descr="polar_molecules-h2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0"/>
            <a:ext cx="680878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915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Constantia" pitchFamily="18" charset="0"/>
              </a:rPr>
              <a:t>Hydrogen Bond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Constantia" pitchFamily="18" charset="0"/>
              </a:rPr>
              <a:t>The attraction of positively charged hydrogen atoms in one water molecule with negatively charged oxygen atoms of another water molecule forms a </a:t>
            </a:r>
            <a:r>
              <a:rPr lang="en-US" sz="3600" b="1" u="sng" dirty="0">
                <a:latin typeface="Constantia" pitchFamily="18" charset="0"/>
              </a:rPr>
              <a:t>hydrogen bond.</a:t>
            </a:r>
            <a:r>
              <a:rPr lang="en-US" sz="3600" dirty="0">
                <a:latin typeface="Constantia" pitchFamily="18" charset="0"/>
              </a:rPr>
              <a:t>  </a:t>
            </a:r>
          </a:p>
          <a:p>
            <a:pPr eaLnBrk="1" hangingPunct="1">
              <a:defRPr/>
            </a:pPr>
            <a:r>
              <a:rPr lang="en-US" sz="3600" dirty="0">
                <a:latin typeface="Constantia" pitchFamily="18" charset="0"/>
              </a:rPr>
              <a:t>Hydrogen bond is very important to living organisms because it holds many </a:t>
            </a:r>
            <a:r>
              <a:rPr lang="en-US" sz="3600" dirty="0" err="1">
                <a:latin typeface="Constantia" pitchFamily="18" charset="0"/>
              </a:rPr>
              <a:t>biomolecules</a:t>
            </a:r>
            <a:r>
              <a:rPr lang="en-US" sz="3600" dirty="0">
                <a:latin typeface="Constantia" pitchFamily="18" charset="0"/>
              </a:rPr>
              <a:t> (like protein) together.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9219" name="Picture 5" descr="Image6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0"/>
            <a:ext cx="8458200" cy="6915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nstantia" pitchFamily="18" charset="0"/>
              </a:rPr>
              <a:t>Freezing Water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Water expands when it freezes. </a:t>
            </a:r>
          </a:p>
          <a:p>
            <a:pPr eaLnBrk="1" hangingPunct="1">
              <a:defRPr/>
            </a:pPr>
            <a:r>
              <a:rPr lang="en-US" sz="3600">
                <a:latin typeface="Constantia" pitchFamily="18" charset="0"/>
              </a:rPr>
              <a:t>That’s why a glass cup shatters when it’s filled with water and put into a freezer.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latin typeface="Constantia" pitchFamily="18" charset="0"/>
              </a:rPr>
              <a:t> </a:t>
            </a:r>
          </a:p>
        </p:txBody>
      </p:sp>
      <p:pic>
        <p:nvPicPr>
          <p:cNvPr id="10244" name="Picture 5" descr="Ka_Bl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Constantia" pitchFamily="18" charset="0"/>
              </a:rPr>
              <a:t>Background info on Diffusion</a:t>
            </a:r>
            <a:r>
              <a:rPr lang="en-US" dirty="0" smtClean="0">
                <a:latin typeface="Constantia" pitchFamily="18" charset="0"/>
              </a:rPr>
              <a:t> 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Constantia" pitchFamily="18" charset="0"/>
              </a:rPr>
              <a:t>All moving objects have energy of motion called kinetic energy.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Constantia" pitchFamily="18" charset="0"/>
              </a:rPr>
              <a:t>A moving particle of matter will move in a straight line until it collides with another particle. Afterwards it, and the other particle, will rebound.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latin typeface="Constantia" pitchFamily="18" charset="0"/>
              </a:rPr>
              <a:t>Particles are like tennis balls, they are constantly moving and colliding with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408</TotalTime>
  <Words>474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Orbit</vt:lpstr>
      <vt:lpstr>Chapter 6.2</vt:lpstr>
      <vt:lpstr>Water’s Importance </vt:lpstr>
      <vt:lpstr>Water is Polar</vt:lpstr>
      <vt:lpstr>  </vt:lpstr>
      <vt:lpstr>Polar Molecule</vt:lpstr>
      <vt:lpstr>Hydrogen Bond</vt:lpstr>
      <vt:lpstr>PowerPoint Presentation</vt:lpstr>
      <vt:lpstr>Freezing Water</vt:lpstr>
      <vt:lpstr>Background info on Diffusion </vt:lpstr>
      <vt:lpstr> </vt:lpstr>
      <vt:lpstr> </vt:lpstr>
      <vt:lpstr> </vt:lpstr>
      <vt:lpstr>The Process of Diffusion</vt:lpstr>
      <vt:lpstr> </vt:lpstr>
      <vt:lpstr>The Results of Diffusion</vt:lpstr>
      <vt:lpstr>Diffusions in Living Systems</vt:lpstr>
      <vt:lpstr>Brownian Motion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6.2</dc:title>
  <dc:creator>wcs</dc:creator>
  <cp:lastModifiedBy>Windows User</cp:lastModifiedBy>
  <cp:revision>20</cp:revision>
  <dcterms:created xsi:type="dcterms:W3CDTF">2009-11-15T17:37:32Z</dcterms:created>
  <dcterms:modified xsi:type="dcterms:W3CDTF">2013-11-25T12:18:01Z</dcterms:modified>
</cp:coreProperties>
</file>